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.xml" ContentType="application/vnd.openxmlformats-officedocument.presentationml.slideLayout+xml"/>
  <Override PartName="/ppt/theme/theme6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3" r:id="rId3"/>
    <p:sldMasterId id="2147483676" r:id="rId4"/>
    <p:sldMasterId id="2147483679" r:id="rId5"/>
    <p:sldMasterId id="2147483688" r:id="rId6"/>
    <p:sldMasterId id="2147483691" r:id="rId7"/>
    <p:sldMasterId id="2147483708" r:id="rId8"/>
    <p:sldMasterId id="2147483726" r:id="rId9"/>
  </p:sldMasterIdLst>
  <p:notesMasterIdLst>
    <p:notesMasterId r:id="rId52"/>
  </p:notesMasterIdLst>
  <p:sldIdLst>
    <p:sldId id="17151" r:id="rId10"/>
    <p:sldId id="295" r:id="rId11"/>
    <p:sldId id="296" r:id="rId12"/>
    <p:sldId id="272" r:id="rId13"/>
    <p:sldId id="1348" r:id="rId14"/>
    <p:sldId id="1349" r:id="rId15"/>
    <p:sldId id="1351" r:id="rId16"/>
    <p:sldId id="276" r:id="rId17"/>
    <p:sldId id="1260" r:id="rId18"/>
    <p:sldId id="561" r:id="rId19"/>
    <p:sldId id="562" r:id="rId20"/>
    <p:sldId id="1264" r:id="rId21"/>
    <p:sldId id="1295" r:id="rId22"/>
    <p:sldId id="1266" r:id="rId23"/>
    <p:sldId id="281" r:id="rId24"/>
    <p:sldId id="1352" r:id="rId25"/>
    <p:sldId id="984" r:id="rId26"/>
    <p:sldId id="1294" r:id="rId27"/>
    <p:sldId id="563" r:id="rId28"/>
    <p:sldId id="566" r:id="rId29"/>
    <p:sldId id="567" r:id="rId30"/>
    <p:sldId id="1296" r:id="rId31"/>
    <p:sldId id="1297" r:id="rId32"/>
    <p:sldId id="1298" r:id="rId33"/>
    <p:sldId id="1299" r:id="rId34"/>
    <p:sldId id="1300" r:id="rId35"/>
    <p:sldId id="1274" r:id="rId36"/>
    <p:sldId id="540" r:id="rId37"/>
    <p:sldId id="542" r:id="rId38"/>
    <p:sldId id="543" r:id="rId39"/>
    <p:sldId id="544" r:id="rId40"/>
    <p:sldId id="780" r:id="rId41"/>
    <p:sldId id="781" r:id="rId42"/>
    <p:sldId id="782" r:id="rId43"/>
    <p:sldId id="549" r:id="rId44"/>
    <p:sldId id="17149" r:id="rId45"/>
    <p:sldId id="550" r:id="rId46"/>
    <p:sldId id="552" r:id="rId47"/>
    <p:sldId id="553" r:id="rId48"/>
    <p:sldId id="554" r:id="rId49"/>
    <p:sldId id="555" r:id="rId50"/>
    <p:sldId id="98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A34AC84-6D01-4448-A5A4-A46464A35886}">
          <p14:sldIdLst>
            <p14:sldId id="17151"/>
            <p14:sldId id="295"/>
            <p14:sldId id="296"/>
            <p14:sldId id="272"/>
            <p14:sldId id="1348"/>
            <p14:sldId id="1349"/>
            <p14:sldId id="1351"/>
            <p14:sldId id="276"/>
            <p14:sldId id="1260"/>
            <p14:sldId id="561"/>
            <p14:sldId id="562"/>
            <p14:sldId id="1264"/>
            <p14:sldId id="1295"/>
            <p14:sldId id="1266"/>
            <p14:sldId id="281"/>
            <p14:sldId id="1352"/>
            <p14:sldId id="984"/>
            <p14:sldId id="1294"/>
            <p14:sldId id="563"/>
            <p14:sldId id="566"/>
            <p14:sldId id="567"/>
            <p14:sldId id="1296"/>
            <p14:sldId id="1297"/>
            <p14:sldId id="1298"/>
            <p14:sldId id="1299"/>
            <p14:sldId id="1300"/>
            <p14:sldId id="1274"/>
          </p14:sldIdLst>
        </p14:section>
        <p14:section name="Раздел по умолчанию" id="{BCC12EB3-011A-43B7-AB97-EFD4637215AE}">
          <p14:sldIdLst>
            <p14:sldId id="540"/>
            <p14:sldId id="542"/>
            <p14:sldId id="543"/>
            <p14:sldId id="544"/>
            <p14:sldId id="780"/>
            <p14:sldId id="781"/>
            <p14:sldId id="782"/>
            <p14:sldId id="549"/>
            <p14:sldId id="17149"/>
            <p14:sldId id="550"/>
            <p14:sldId id="552"/>
            <p14:sldId id="553"/>
            <p14:sldId id="554"/>
            <p14:sldId id="555"/>
            <p14:sldId id="9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558"/>
  </p:normalViewPr>
  <p:slideViewPr>
    <p:cSldViewPr snapToGrid="0" snapToObjects="1">
      <p:cViewPr>
        <p:scale>
          <a:sx n="40" d="100"/>
          <a:sy n="40" d="100"/>
        </p:scale>
        <p:origin x="1684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CD50D-2A1D-2449-9DBE-D050EC7DC37C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8B280-315D-D24B-A20C-3E48796FA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jpe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image" Target="../media/image3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jpeg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19" y="997527"/>
            <a:ext cx="11686307" cy="561307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 marL="914377" indent="-304792">
              <a:buFont typeface="Wingdings" pitchFamily="2" charset="2"/>
              <a:buChar char="§"/>
              <a:defRPr sz="3200">
                <a:solidFill>
                  <a:schemeClr val="tx1"/>
                </a:solidFill>
              </a:defRPr>
            </a:lvl2pPr>
            <a:lvl3pPr marL="1523962" indent="-304792">
              <a:buFont typeface="Courier New" panose="02070309020205020404" pitchFamily="49" charset="0"/>
              <a:buChar char="o"/>
              <a:defRPr sz="3200">
                <a:solidFill>
                  <a:schemeClr val="tx1"/>
                </a:solidFill>
              </a:defRPr>
            </a:lvl3pPr>
            <a:lvl4pPr marL="2133547" indent="-304792">
              <a:buFont typeface="Wingdings" pitchFamily="2" charset="2"/>
              <a:buChar char="q"/>
              <a:defRPr sz="3200">
                <a:solidFill>
                  <a:schemeClr val="tx1"/>
                </a:solidFill>
              </a:defRPr>
            </a:lvl4pPr>
            <a:lvl5pPr marL="2743131" indent="-304792">
              <a:buFont typeface="Wingdings" pitchFamily="2" charset="2"/>
              <a:buChar char="Ø"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B327-4D8B-4363-B1F2-9ED0E4F4AAE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03230" y="228334"/>
            <a:ext cx="10919596" cy="546229"/>
          </a:xfrm>
          <a:prstGeom prst="rect">
            <a:avLst/>
          </a:prstGeom>
        </p:spPr>
        <p:txBody>
          <a:bodyPr/>
          <a:lstStyle>
            <a:lvl1pPr>
              <a:defRPr sz="3733" b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060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4AA5DE-80FE-C145-9573-993AA709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47B36B-61BD-0C48-A64C-7B20D2FB1A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r="873" b="3774"/>
          <a:stretch/>
        </p:blipFill>
        <p:spPr>
          <a:xfrm rot="13771779">
            <a:off x="8037527" y="-642313"/>
            <a:ext cx="5682551" cy="3456622"/>
          </a:xfrm>
          <a:custGeom>
            <a:avLst/>
            <a:gdLst>
              <a:gd name="connsiteX0" fmla="*/ 4782236 w 4782236"/>
              <a:gd name="connsiteY0" fmla="*/ 0 h 2908972"/>
              <a:gd name="connsiteX1" fmla="*/ 2300341 w 4782236"/>
              <a:gd name="connsiteY1" fmla="*/ 2908972 h 2908972"/>
              <a:gd name="connsiteX2" fmla="*/ 0 w 4782236"/>
              <a:gd name="connsiteY2" fmla="*/ 946353 h 2908972"/>
              <a:gd name="connsiteX3" fmla="*/ 807415 w 4782236"/>
              <a:gd name="connsiteY3" fmla="*/ 0 h 290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2236" h="2908972">
                <a:moveTo>
                  <a:pt x="4782236" y="0"/>
                </a:moveTo>
                <a:lnTo>
                  <a:pt x="2300341" y="2908972"/>
                </a:lnTo>
                <a:lnTo>
                  <a:pt x="0" y="946353"/>
                </a:lnTo>
                <a:lnTo>
                  <a:pt x="807415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3488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A4D9-F9F8-B841-83FC-B488675F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96" y="1766758"/>
            <a:ext cx="5138555" cy="1325563"/>
          </a:xfrm>
          <a:prstGeom prst="rect">
            <a:avLst/>
          </a:prstGeo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smtClean="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rPr>
              <a:pPr/>
              <a:t>‹#›</a:t>
            </a:fld>
            <a:endParaRPr lang="ru-RU" dirty="0">
              <a:solidFill>
                <a:schemeClr val="bg1"/>
              </a:solidFill>
              <a:latin typeface="SB Serif Display" panose="02000503000000020004" pitchFamily="50" charset="-52"/>
              <a:cs typeface="SB Serif Display" panose="02000503000000020004" pitchFamily="50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91B870-19B2-CE40-B8E2-DDC2129A79A3}"/>
              </a:ext>
            </a:extLst>
          </p:cNvPr>
          <p:cNvSpPr/>
          <p:nvPr userDrawn="1"/>
        </p:nvSpPr>
        <p:spPr>
          <a:xfrm>
            <a:off x="0" y="0"/>
            <a:ext cx="7409468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6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6CC8A6-66D6-8540-9404-70171C0A20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678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412FE64-B2CB-D34C-8736-FC222D130C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5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226A8B-3CB8-A74D-BF01-D309E752B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1534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B6BD5D-AA5F-9445-A8E3-C776FA2140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" y="56766"/>
            <a:ext cx="2913897" cy="16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3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231ADFA-B54C-AB43-82C8-00016CA7F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154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406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D2506A-4ED4-6B4B-B0D8-880F9348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2D5FD4-FBF3-AD41-8F5A-67BA3CFA7B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384" b="31255"/>
          <a:stretch/>
        </p:blipFill>
        <p:spPr>
          <a:xfrm>
            <a:off x="7841346" y="4873746"/>
            <a:ext cx="4346300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98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8" y="1643063"/>
            <a:ext cx="632702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2600" y="1860370"/>
            <a:ext cx="2882900" cy="4021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 b="0" i="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785A9E5-742C-574E-9734-C24EC86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A30490-3536-F142-80E3-5781A85DB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771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D5CEAA4-819F-5B40-B969-7DE37E8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587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259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504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58" b="31255"/>
          <a:stretch/>
        </p:blipFill>
        <p:spPr>
          <a:xfrm>
            <a:off x="7736842" y="4873746"/>
            <a:ext cx="4463868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8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" y="0"/>
          <a:ext cx="215979" cy="161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5979" cy="161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8575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dirty="0">
              <a:cs typeface="Arial"/>
            </a:endParaRPr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991293" y="5021963"/>
            <a:ext cx="7192092" cy="28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pPr lvl="0"/>
            <a:r>
              <a:rPr lang="en-US" sz="1837" dirty="0"/>
              <a:t>Click to edit Master subtitle style</a:t>
            </a:r>
          </a:p>
        </p:txBody>
      </p:sp>
      <p:pic>
        <p:nvPicPr>
          <p:cNvPr id="12" name="Picture 286" descr="cid:image003.jpg@01D1F98A.C035CF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2015" y="4684154"/>
            <a:ext cx="6453899" cy="217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7"/>
          <p:cNvSpPr/>
          <p:nvPr userDrawn="1"/>
        </p:nvSpPr>
        <p:spPr>
          <a:xfrm>
            <a:off x="6578885" y="42560"/>
            <a:ext cx="4087435" cy="15451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3268" tIns="46635" rIns="93268" bIns="4663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632" dirty="0" err="1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083" y="305473"/>
            <a:ext cx="1015845" cy="101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9"/>
          <p:cNvCxnSpPr/>
          <p:nvPr userDrawn="1"/>
        </p:nvCxnSpPr>
        <p:spPr>
          <a:xfrm flipV="1">
            <a:off x="2030705" y="1303175"/>
            <a:ext cx="8805981" cy="20544"/>
          </a:xfrm>
          <a:prstGeom prst="line">
            <a:avLst/>
          </a:prstGeom>
          <a:noFill/>
          <a:ln w="25400" cap="flat" cmpd="sng" algn="ctr">
            <a:solidFill>
              <a:srgbClr val="C6DE27"/>
            </a:solidFill>
            <a:prstDash val="solid"/>
          </a:ln>
          <a:effectLst/>
        </p:spPr>
      </p:cxnSp>
      <p:pic>
        <p:nvPicPr>
          <p:cNvPr id="17" name="Picture 297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717" y="191092"/>
            <a:ext cx="3390308" cy="22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Изображение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5794"/>
            <a:ext cx="12192000" cy="5135180"/>
          </a:xfrm>
          <a:prstGeom prst="rect">
            <a:avLst/>
          </a:prstGeom>
        </p:spPr>
      </p:pic>
      <p:sp>
        <p:nvSpPr>
          <p:cNvPr id="13" name="Прямоугольник 5"/>
          <p:cNvSpPr/>
          <p:nvPr userDrawn="1"/>
        </p:nvSpPr>
        <p:spPr>
          <a:xfrm>
            <a:off x="0" y="3727955"/>
            <a:ext cx="12192000" cy="3140968"/>
          </a:xfrm>
          <a:prstGeom prst="rect">
            <a:avLst/>
          </a:prstGeom>
          <a:gradFill flip="none" rotWithShape="1">
            <a:gsLst>
              <a:gs pos="0">
                <a:srgbClr val="339966">
                  <a:shade val="30000"/>
                  <a:satMod val="115000"/>
                </a:srgbClr>
              </a:gs>
              <a:gs pos="50000">
                <a:srgbClr val="339966">
                  <a:shade val="67500"/>
                  <a:satMod val="115000"/>
                </a:srgbClr>
              </a:gs>
              <a:gs pos="100000">
                <a:srgbClr val="33996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8" name="Изображение 9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29" y="-6067"/>
            <a:ext cx="1749616" cy="171294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8493" y="3784238"/>
            <a:ext cx="11678977" cy="2889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7162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817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3C8DA4-66FA-0C4A-B9C4-294394D824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36AD7-1AB0-6945-AAAA-F2A9B6C3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5884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80B0BA-E596-8540-B486-F747F0C3AA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798090-64AE-374F-A5DC-E861110F0A7E}"/>
              </a:ext>
            </a:extLst>
          </p:cNvPr>
          <p:cNvSpPr/>
          <p:nvPr userDrawn="1"/>
        </p:nvSpPr>
        <p:spPr>
          <a:xfrm rot="10800000">
            <a:off x="1862666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8D7AA-469A-F449-8BDE-ABB87DCA4B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96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561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43891C-D2E9-4E47-B39A-50897C511C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9ED42B-06C9-E743-852A-04ED23B013C3}"/>
              </a:ext>
            </a:extLst>
          </p:cNvPr>
          <p:cNvSpPr/>
          <p:nvPr userDrawn="1"/>
        </p:nvSpPr>
        <p:spPr>
          <a:xfrm rot="10800000">
            <a:off x="6096000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DB52A2-F7F1-9C4D-9A6E-2CC74FBD6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35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6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ADD8343-5F58-254F-A13A-CB138B5B3D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2B80D-311F-D042-86AB-C8200D71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479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BD5DA9-EEE2-6D47-8773-9172C8781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A0610-D36C-3E44-8C1B-A5CFD0593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994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4AA5DE-80FE-C145-9573-993AA709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47B36B-61BD-0C48-A64C-7B20D2FB1A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r="873" b="3774"/>
          <a:stretch/>
        </p:blipFill>
        <p:spPr>
          <a:xfrm rot="13771779">
            <a:off x="8037527" y="-642313"/>
            <a:ext cx="5682551" cy="3456622"/>
          </a:xfrm>
          <a:custGeom>
            <a:avLst/>
            <a:gdLst>
              <a:gd name="connsiteX0" fmla="*/ 4782236 w 4782236"/>
              <a:gd name="connsiteY0" fmla="*/ 0 h 2908972"/>
              <a:gd name="connsiteX1" fmla="*/ 2300341 w 4782236"/>
              <a:gd name="connsiteY1" fmla="*/ 2908972 h 2908972"/>
              <a:gd name="connsiteX2" fmla="*/ 0 w 4782236"/>
              <a:gd name="connsiteY2" fmla="*/ 946353 h 2908972"/>
              <a:gd name="connsiteX3" fmla="*/ 807415 w 4782236"/>
              <a:gd name="connsiteY3" fmla="*/ 0 h 290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2236" h="2908972">
                <a:moveTo>
                  <a:pt x="4782236" y="0"/>
                </a:moveTo>
                <a:lnTo>
                  <a:pt x="2300341" y="2908972"/>
                </a:lnTo>
                <a:lnTo>
                  <a:pt x="0" y="946353"/>
                </a:lnTo>
                <a:lnTo>
                  <a:pt x="807415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0415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A4D9-F9F8-B841-83FC-B488675F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96" y="1766758"/>
            <a:ext cx="5138555" cy="1325563"/>
          </a:xfrm>
          <a:prstGeom prst="rect">
            <a:avLst/>
          </a:prstGeo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smtClean="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rPr>
              <a:pPr/>
              <a:t>‹#›</a:t>
            </a:fld>
            <a:endParaRPr lang="ru-RU" dirty="0">
              <a:solidFill>
                <a:schemeClr val="bg1"/>
              </a:solidFill>
              <a:latin typeface="SB Serif Display" panose="02000503000000020004" pitchFamily="50" charset="-52"/>
              <a:cs typeface="SB Serif Display" panose="02000503000000020004" pitchFamily="50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91B870-19B2-CE40-B8E2-DDC2129A79A3}"/>
              </a:ext>
            </a:extLst>
          </p:cNvPr>
          <p:cNvSpPr/>
          <p:nvPr userDrawn="1"/>
        </p:nvSpPr>
        <p:spPr>
          <a:xfrm>
            <a:off x="0" y="0"/>
            <a:ext cx="7409468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8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6CC8A6-66D6-8540-9404-70171C0A20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681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412FE64-B2CB-D34C-8736-FC222D130C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5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226A8B-3CB8-A74D-BF01-D309E752B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1534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B6BD5D-AA5F-9445-A8E3-C776FA2140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" y="56766"/>
            <a:ext cx="2913897" cy="16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02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" y="0"/>
          <a:ext cx="215979" cy="161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5979" cy="161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8575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77" eaLnBrk="1" hangingPunct="1">
              <a:defRPr/>
            </a:pPr>
            <a:endParaRPr lang="ru-RU" sz="816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991293" y="5021963"/>
            <a:ext cx="7192092" cy="28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r>
              <a:rPr lang="en-US" sz="1837" dirty="0"/>
              <a:t>Click to edit Master subtitle style</a:t>
            </a:r>
          </a:p>
        </p:txBody>
      </p:sp>
      <p:pic>
        <p:nvPicPr>
          <p:cNvPr id="12" name="Picture 286" descr="cid:image003.jpg@01D1F98A.C035CF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2015" y="4684154"/>
            <a:ext cx="6453899" cy="217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7"/>
          <p:cNvSpPr/>
          <p:nvPr userDrawn="1"/>
        </p:nvSpPr>
        <p:spPr>
          <a:xfrm>
            <a:off x="6578885" y="42560"/>
            <a:ext cx="4087435" cy="15451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3268" tIns="46635" rIns="93268" bIns="4663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endParaRPr lang="ru-RU" sz="1632" dirty="0" err="1">
              <a:solidFill>
                <a:prstClr val="black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083" y="305473"/>
            <a:ext cx="1015845" cy="101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9"/>
          <p:cNvCxnSpPr/>
          <p:nvPr userDrawn="1"/>
        </p:nvCxnSpPr>
        <p:spPr>
          <a:xfrm flipV="1">
            <a:off x="2030705" y="1303175"/>
            <a:ext cx="8805981" cy="20544"/>
          </a:xfrm>
          <a:prstGeom prst="line">
            <a:avLst/>
          </a:prstGeom>
          <a:noFill/>
          <a:ln w="25400" cap="flat" cmpd="sng" algn="ctr">
            <a:solidFill>
              <a:srgbClr val="C6DE27"/>
            </a:solidFill>
            <a:prstDash val="solid"/>
          </a:ln>
          <a:effectLst/>
        </p:spPr>
      </p:cxnSp>
      <p:pic>
        <p:nvPicPr>
          <p:cNvPr id="17" name="Picture 297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717" y="191092"/>
            <a:ext cx="3390308" cy="22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Изображение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5794"/>
            <a:ext cx="12192000" cy="5135180"/>
          </a:xfrm>
          <a:prstGeom prst="rect">
            <a:avLst/>
          </a:prstGeom>
        </p:spPr>
      </p:pic>
      <p:sp>
        <p:nvSpPr>
          <p:cNvPr id="13" name="Прямоугольник 5"/>
          <p:cNvSpPr/>
          <p:nvPr userDrawn="1"/>
        </p:nvSpPr>
        <p:spPr>
          <a:xfrm>
            <a:off x="0" y="3727955"/>
            <a:ext cx="12192000" cy="3140968"/>
          </a:xfrm>
          <a:prstGeom prst="rect">
            <a:avLst/>
          </a:prstGeom>
          <a:gradFill flip="none" rotWithShape="1">
            <a:gsLst>
              <a:gs pos="0">
                <a:srgbClr val="339966">
                  <a:shade val="30000"/>
                  <a:satMod val="115000"/>
                </a:srgbClr>
              </a:gs>
              <a:gs pos="50000">
                <a:srgbClr val="339966">
                  <a:shade val="67500"/>
                  <a:satMod val="115000"/>
                </a:srgbClr>
              </a:gs>
              <a:gs pos="100000">
                <a:srgbClr val="33996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ru-RU" sz="1800">
              <a:solidFill>
                <a:prstClr val="white"/>
              </a:solidFill>
            </a:endParaRPr>
          </a:p>
        </p:txBody>
      </p:sp>
      <p:pic>
        <p:nvPicPr>
          <p:cNvPr id="18" name="Изображение 9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29" y="-6067"/>
            <a:ext cx="1749616" cy="171294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79295" y="3884137"/>
            <a:ext cx="11708175" cy="279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3200">
                <a:solidFill>
                  <a:schemeClr val="bg1"/>
                </a:solidFill>
              </a:defRPr>
            </a:lvl2pPr>
            <a:lvl3pPr marL="1219170" indent="0">
              <a:buNone/>
              <a:defRPr sz="3200">
                <a:solidFill>
                  <a:schemeClr val="bg1"/>
                </a:solidFill>
              </a:defRPr>
            </a:lvl3pPr>
            <a:lvl4pPr marL="1828754" indent="0">
              <a:buNone/>
              <a:defRPr sz="3200">
                <a:solidFill>
                  <a:schemeClr val="bg1"/>
                </a:solidFill>
              </a:defRPr>
            </a:lvl4pPr>
            <a:lvl5pPr marL="2438339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736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231ADFA-B54C-AB43-82C8-00016CA7F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154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406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D2506A-4ED4-6B4B-B0D8-880F9348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2D5FD4-FBF3-AD41-8F5A-67BA3CFA7B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384" b="31255"/>
          <a:stretch/>
        </p:blipFill>
        <p:spPr>
          <a:xfrm>
            <a:off x="7841346" y="4873746"/>
            <a:ext cx="4346300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8" y="1643063"/>
            <a:ext cx="632702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2600" y="1860370"/>
            <a:ext cx="2882900" cy="4021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 b="0" i="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785A9E5-742C-574E-9734-C24EC86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A30490-3536-F142-80E3-5781A85DB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111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D5CEAA4-819F-5B40-B969-7DE37E8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025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6099F-779D-6849-9957-D4D2A1E03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BE8C3-0BA6-794C-A4D3-2F2B366F2D1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0AE1E0-FC66-E546-BEF6-7BCF32AD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RU" smtClean="0"/>
              <a:pPr/>
              <a:t>‹#›</a:t>
            </a:fld>
            <a:endParaRPr lang="ru-RU" dirty="0"/>
          </a:p>
        </p:txBody>
      </p:sp>
      <p:sp>
        <p:nvSpPr>
          <p:cNvPr id="10" name="bg object 16">
            <a:extLst>
              <a:ext uri="{FF2B5EF4-FFF2-40B4-BE49-F238E27FC236}">
                <a16:creationId xmlns:a16="http://schemas.microsoft.com/office/drawing/2014/main" id="{675F8155-9ACB-694C-A7F1-5E9BD01774C7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bg object 16">
            <a:extLst>
              <a:ext uri="{FF2B5EF4-FFF2-40B4-BE49-F238E27FC236}">
                <a16:creationId xmlns:a16="http://schemas.microsoft.com/office/drawing/2014/main" id="{9FB89254-B9B3-2745-8A44-6FD08AE093E6}"/>
              </a:ext>
            </a:extLst>
          </p:cNvPr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dpi="0" rotWithShape="1">
            <a:blip r:embed="rId2" cstate="print">
              <a:alphaModFix amt="30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754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933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7725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58" b="31255"/>
          <a:stretch/>
        </p:blipFill>
        <p:spPr>
          <a:xfrm>
            <a:off x="7736842" y="4873746"/>
            <a:ext cx="4463868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27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216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60575" y="0"/>
            <a:ext cx="10628376" cy="169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6450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96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19" y="997527"/>
            <a:ext cx="11686307" cy="561307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 marL="914377" indent="-304792">
              <a:buFont typeface="Wingdings" pitchFamily="2" charset="2"/>
              <a:buChar char="§"/>
              <a:defRPr sz="3200">
                <a:solidFill>
                  <a:schemeClr val="tx1"/>
                </a:solidFill>
              </a:defRPr>
            </a:lvl2pPr>
            <a:lvl3pPr marL="1523962" indent="-304792">
              <a:buFont typeface="Courier New" panose="02070309020205020404" pitchFamily="49" charset="0"/>
              <a:buChar char="o"/>
              <a:defRPr sz="3200">
                <a:solidFill>
                  <a:schemeClr val="tx1"/>
                </a:solidFill>
              </a:defRPr>
            </a:lvl3pPr>
            <a:lvl4pPr marL="2133547" indent="-304792">
              <a:buFont typeface="Wingdings" pitchFamily="2" charset="2"/>
              <a:buChar char="q"/>
              <a:defRPr sz="3200">
                <a:solidFill>
                  <a:schemeClr val="tx1"/>
                </a:solidFill>
              </a:defRPr>
            </a:lvl4pPr>
            <a:lvl5pPr marL="2743131" indent="-304792">
              <a:buFont typeface="Wingdings" pitchFamily="2" charset="2"/>
              <a:buChar char="Ø"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B327-4D8B-4363-B1F2-9ED0E4F4AAE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03230" y="228334"/>
            <a:ext cx="10919596" cy="546229"/>
          </a:xfrm>
          <a:prstGeom prst="rect">
            <a:avLst/>
          </a:prstGeom>
        </p:spPr>
        <p:txBody>
          <a:bodyPr/>
          <a:lstStyle>
            <a:lvl1pPr>
              <a:defRPr sz="3733" b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459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069B2B-3053-2644-9880-8016D65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13670A6-12D8-E047-BDFE-50054B487820}"/>
              </a:ext>
            </a:extLst>
          </p:cNvPr>
          <p:cNvSpPr/>
          <p:nvPr userDrawn="1"/>
        </p:nvSpPr>
        <p:spPr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58" y="911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026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56AC3C8-734E-4045-B89A-44760BA4F8C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EFE457F0-9EC1-B648-98E2-A72A597FE8E2}"/>
              </a:ext>
            </a:extLst>
          </p:cNvPr>
          <p:cNvSpPr/>
          <p:nvPr userDrawn="1"/>
        </p:nvSpPr>
        <p:spPr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58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10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76E93F-3847-BD47-9709-0A15A1766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95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98834D-82AD-7448-B364-0B385967E1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20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1655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2129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 b="-22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218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8616B5-D785-FC4C-95DF-D9C31A714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1" t="33333" r="20791" b="33333"/>
          <a:stretch/>
        </p:blipFill>
        <p:spPr>
          <a:xfrm>
            <a:off x="685800" y="685800"/>
            <a:ext cx="1676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158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22656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174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6099F-779D-6849-9957-D4D2A1E03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BE8C3-0BA6-794C-A4D3-2F2B366F2D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0AE1E0-FC66-E546-BEF6-7BCF32AD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bg object 16">
            <a:extLst>
              <a:ext uri="{FF2B5EF4-FFF2-40B4-BE49-F238E27FC236}">
                <a16:creationId xmlns:a16="http://schemas.microsoft.com/office/drawing/2014/main" id="{675F8155-9ACB-694C-A7F1-5E9BD01774C7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bg object 16">
            <a:extLst>
              <a:ext uri="{FF2B5EF4-FFF2-40B4-BE49-F238E27FC236}">
                <a16:creationId xmlns:a16="http://schemas.microsoft.com/office/drawing/2014/main" id="{9FB89254-B9B3-2745-8A44-6FD08AE093E6}"/>
              </a:ext>
            </a:extLst>
          </p:cNvPr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dpi="0" rotWithShape="1">
            <a:blip r:embed="rId2" cstate="print">
              <a:alphaModFix amt="30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950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09F203A-D972-6A44-B462-788739BB69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C0EF28-9E55-3144-9234-57C2B61DD2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57E6F-767D-6E49-83FD-BB4CBA2E5E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81B4B-4B82-6C49-AC8F-9309986E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49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3C8DA4-66FA-0C4A-B9C4-294394D824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36AD7-1AB0-6945-AAAA-F2A9B6C3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7485805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280FC4-AD29-EF48-9BC4-21105D6B25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B9857-F13C-C847-9AA5-12EF95C8C5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504380-7C72-F148-9391-780956D6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DED942-AC15-244D-B182-8AF2D44FB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4" t="29959" r="23998" b="14575"/>
          <a:stretch/>
        </p:blipFill>
        <p:spPr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111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17445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b="0" i="0" smtClean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pPr/>
              <a:t>‹#›</a:t>
            </a:fld>
            <a:endParaRPr lang="ru-RU" b="0" i="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CB19BE-EBCE-3D42-A5F8-C409CB4A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568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892800" y="0"/>
            <a:ext cx="6299200" cy="6858000"/>
          </a:xfrm>
          <a:prstGeom prst="rect">
            <a:avLst/>
          </a:prstGeom>
        </p:spPr>
        <p:txBody>
          <a:bodyPr vert="horz"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069B2B-3053-2644-9880-8016D65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115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19" y="997527"/>
            <a:ext cx="11686307" cy="561307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 marL="914377" indent="-304792">
              <a:buFont typeface="Wingdings" pitchFamily="2" charset="2"/>
              <a:buChar char="§"/>
              <a:defRPr sz="3200">
                <a:solidFill>
                  <a:schemeClr val="tx1"/>
                </a:solidFill>
              </a:defRPr>
            </a:lvl2pPr>
            <a:lvl3pPr marL="1523962" indent="-304792">
              <a:buFont typeface="Courier New" panose="02070309020205020404" pitchFamily="49" charset="0"/>
              <a:buChar char="o"/>
              <a:defRPr sz="3200">
                <a:solidFill>
                  <a:schemeClr val="tx1"/>
                </a:solidFill>
              </a:defRPr>
            </a:lvl3pPr>
            <a:lvl4pPr marL="2133547" indent="-304792">
              <a:buFont typeface="Wingdings" pitchFamily="2" charset="2"/>
              <a:buChar char="q"/>
              <a:defRPr sz="3200">
                <a:solidFill>
                  <a:schemeClr val="tx1"/>
                </a:solidFill>
              </a:defRPr>
            </a:lvl4pPr>
            <a:lvl5pPr marL="2743131" indent="-304792">
              <a:buFont typeface="Wingdings" pitchFamily="2" charset="2"/>
              <a:buChar char="Ø"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B327-4D8B-4363-B1F2-9ED0E4F4AAE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03230" y="228334"/>
            <a:ext cx="10919596" cy="546229"/>
          </a:xfrm>
          <a:prstGeom prst="rect">
            <a:avLst/>
          </a:prstGeom>
        </p:spPr>
        <p:txBody>
          <a:bodyPr/>
          <a:lstStyle>
            <a:lvl1pPr>
              <a:defRPr sz="3733" b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067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80B0BA-E596-8540-B486-F747F0C3AA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798090-64AE-374F-A5DC-E861110F0A7E}"/>
              </a:ext>
            </a:extLst>
          </p:cNvPr>
          <p:cNvSpPr/>
          <p:nvPr userDrawn="1"/>
        </p:nvSpPr>
        <p:spPr>
          <a:xfrm rot="10800000">
            <a:off x="1862666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8D7AA-469A-F449-8BDE-ABB87DCA4B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96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7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43891C-D2E9-4E47-B39A-50897C511C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9ED42B-06C9-E743-852A-04ED23B013C3}"/>
              </a:ext>
            </a:extLst>
          </p:cNvPr>
          <p:cNvSpPr/>
          <p:nvPr userDrawn="1"/>
        </p:nvSpPr>
        <p:spPr>
          <a:xfrm rot="10800000">
            <a:off x="6096000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DB52A2-F7F1-9C4D-9A6E-2CC74FBD6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35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ADD8343-5F58-254F-A13A-CB138B5B3D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2B80D-311F-D042-86AB-C8200D71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6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BD5DA9-EEE2-6D47-8773-9172C8781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A0610-D36C-3E44-8C1B-A5CFD0593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1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6" r:id="rId2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9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16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153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58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41313719-8C68-A548-A392-62A6EB106E00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hangingPunct="1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0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2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B Sans Display Regular" panose="020B050304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436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3521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2614">
          <p15:clr>
            <a:srgbClr val="F26B43"/>
          </p15:clr>
        </p15:guide>
        <p15:guide id="9" orient="horz" pos="1706">
          <p15:clr>
            <a:srgbClr val="F26B43"/>
          </p15:clr>
        </p15:guide>
        <p15:guide id="10" pos="3840">
          <p15:clr>
            <a:srgbClr val="F26B43"/>
          </p15:clr>
        </p15:guide>
        <p15:guide id="11" pos="2933">
          <p15:clr>
            <a:srgbClr val="F26B43"/>
          </p15:clr>
        </p15:guide>
        <p15:guide id="12" pos="2479">
          <p15:clr>
            <a:srgbClr val="F26B43"/>
          </p15:clr>
        </p15:guide>
        <p15:guide id="13" pos="2026">
          <p15:clr>
            <a:srgbClr val="F26B43"/>
          </p15:clr>
        </p15:guide>
        <p15:guide id="14" pos="1118">
          <p15:clr>
            <a:srgbClr val="F26B43"/>
          </p15:clr>
        </p15:guide>
        <p15:guide id="15" pos="4747">
          <p15:clr>
            <a:srgbClr val="F26B43"/>
          </p15:clr>
        </p15:guide>
        <p15:guide id="16" pos="5201">
          <p15:clr>
            <a:srgbClr val="F26B43"/>
          </p15:clr>
        </p15:guide>
        <p15:guide id="17" pos="5654">
          <p15:clr>
            <a:srgbClr val="F26B43"/>
          </p15:clr>
        </p15:guide>
        <p15:guide id="18" pos="656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7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5" r:id="rId13"/>
    <p:sldLayoutId id="2147483721" r:id="rId14"/>
    <p:sldLayoutId id="2147483722" r:id="rId15"/>
    <p:sldLayoutId id="2147483723" r:id="rId16"/>
    <p:sldLayoutId id="214748372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B Sans Display Regular" panose="020B050304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436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3521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2614">
          <p15:clr>
            <a:srgbClr val="F26B43"/>
          </p15:clr>
        </p15:guide>
        <p15:guide id="9" orient="horz" pos="1706">
          <p15:clr>
            <a:srgbClr val="F26B43"/>
          </p15:clr>
        </p15:guide>
        <p15:guide id="10" pos="3840">
          <p15:clr>
            <a:srgbClr val="F26B43"/>
          </p15:clr>
        </p15:guide>
        <p15:guide id="11" pos="2933">
          <p15:clr>
            <a:srgbClr val="F26B43"/>
          </p15:clr>
        </p15:guide>
        <p15:guide id="12" pos="2479">
          <p15:clr>
            <a:srgbClr val="F26B43"/>
          </p15:clr>
        </p15:guide>
        <p15:guide id="13" pos="2026">
          <p15:clr>
            <a:srgbClr val="F26B43"/>
          </p15:clr>
        </p15:guide>
        <p15:guide id="14" pos="1118">
          <p15:clr>
            <a:srgbClr val="F26B43"/>
          </p15:clr>
        </p15:guide>
        <p15:guide id="15" pos="4747">
          <p15:clr>
            <a:srgbClr val="F26B43"/>
          </p15:clr>
        </p15:guide>
        <p15:guide id="16" pos="5201">
          <p15:clr>
            <a:srgbClr val="F26B43"/>
          </p15:clr>
        </p15:guide>
        <p15:guide id="17" pos="5654">
          <p15:clr>
            <a:srgbClr val="F26B43"/>
          </p15:clr>
        </p15:guide>
        <p15:guide id="18" pos="656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9/25/2025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87FEEEE-477F-524E-8627-A9C3E1E0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206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8" r:id="rId17"/>
  </p:sldLayoutIdLst>
  <p:txStyles>
    <p:titleStyle>
      <a:lvl1pPr eaLnBrk="1" hangingPunct="1">
        <a:defRPr sz="6000" b="0" i="0">
          <a:latin typeface="SB Sans Display Light" panose="020B0303040504020204" pitchFamily="34" charset="0"/>
          <a:ea typeface="+mj-ea"/>
          <a:cs typeface="SB Sans Display Light" panose="020B0303040504020204" pitchFamily="34" charset="0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248">
          <p15:clr>
            <a:srgbClr val="F26B43"/>
          </p15:clr>
        </p15:guide>
        <p15:guide id="3" pos="432">
          <p15:clr>
            <a:srgbClr val="F26B43"/>
          </p15:clr>
        </p15:guide>
        <p15:guide id="4" pos="1104">
          <p15:clr>
            <a:srgbClr val="F26B43"/>
          </p15:clr>
        </p15:guide>
        <p15:guide id="5" pos="657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orient="horz" pos="3504">
          <p15:clr>
            <a:srgbClr val="F26B43"/>
          </p15:clr>
        </p15:guide>
        <p15:guide id="10" orient="horz" pos="816">
          <p15:clr>
            <a:srgbClr val="F26B43"/>
          </p15:clr>
        </p15:guide>
        <p15:guide id="11" orient="horz" pos="2640">
          <p15:clr>
            <a:srgbClr val="F26B43"/>
          </p15:clr>
        </p15:guide>
        <p15:guide id="12" orient="horz" pos="1680">
          <p15:clr>
            <a:srgbClr val="F26B43"/>
          </p15:clr>
        </p15:guide>
        <p15:guide id="13" pos="2928">
          <p15:clr>
            <a:srgbClr val="F26B43"/>
          </p15:clr>
        </p15:guide>
        <p15:guide id="14" pos="4752">
          <p15:clr>
            <a:srgbClr val="F26B43"/>
          </p15:clr>
        </p15:guide>
        <p15:guide id="15" pos="2496">
          <p15:clr>
            <a:srgbClr val="F26B43"/>
          </p15:clr>
        </p15:guide>
        <p15:guide id="16" pos="5184">
          <p15:clr>
            <a:srgbClr val="F26B43"/>
          </p15:clr>
        </p15:guide>
        <p15:guide id="17" pos="2016">
          <p15:clr>
            <a:srgbClr val="F26B43"/>
          </p15:clr>
        </p15:guide>
        <p15:guide id="18" pos="56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7" Type="http://schemas.openxmlformats.org/officeDocument/2006/relationships/image" Target="../media/image34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1.png"/><Relationship Id="rId11" Type="http://schemas.openxmlformats.org/officeDocument/2006/relationships/image" Target="../media/image380.png"/><Relationship Id="rId5" Type="http://schemas.openxmlformats.org/officeDocument/2006/relationships/image" Target="../media/image322.png"/><Relationship Id="rId10" Type="http://schemas.openxmlformats.org/officeDocument/2006/relationships/image" Target="../media/image370.png"/><Relationship Id="rId4" Type="http://schemas.openxmlformats.org/officeDocument/2006/relationships/image" Target="../media/image312.png"/><Relationship Id="rId9" Type="http://schemas.openxmlformats.org/officeDocument/2006/relationships/image" Target="../media/image3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11.png"/><Relationship Id="rId7" Type="http://schemas.openxmlformats.org/officeDocument/2006/relationships/image" Target="../media/image3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0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0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5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5" Type="http://schemas.openxmlformats.org/officeDocument/2006/relationships/image" Target="../media/image740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5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5" Type="http://schemas.openxmlformats.org/officeDocument/2006/relationships/image" Target="../media/image7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ackernoon.com/life-is-gradient-descent-880c60ac1be8" TargetMode="External"/><Relationship Id="rId4" Type="http://schemas.openxmlformats.org/officeDocument/2006/relationships/image" Target="../media/image3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ackernoon.com/life-is-gradient-descent-880c60ac1be8" TargetMode="External"/><Relationship Id="rId4" Type="http://schemas.openxmlformats.org/officeDocument/2006/relationships/image" Target="../media/image34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3452CA-A194-43A7-8A5B-EA397BFDAEF3}"/>
              </a:ext>
            </a:extLst>
          </p:cNvPr>
          <p:cNvSpPr txBox="1"/>
          <p:nvPr/>
        </p:nvSpPr>
        <p:spPr>
          <a:xfrm>
            <a:off x="435614" y="766657"/>
            <a:ext cx="4030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Анализ экономических данных. Лекция 2. Регрессия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3FD2E4-07BB-451F-AB81-D9D288920675}"/>
              </a:ext>
            </a:extLst>
          </p:cNvPr>
          <p:cNvSpPr txBox="1"/>
          <p:nvPr/>
        </p:nvSpPr>
        <p:spPr>
          <a:xfrm>
            <a:off x="461517" y="3886863"/>
            <a:ext cx="40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Петр Паршаков</a:t>
            </a:r>
          </a:p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к.э.н.,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PhD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0076CD-6271-437A-9A6D-7AAB143C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5" y="6114518"/>
            <a:ext cx="4163224" cy="493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39286B-44E6-D41B-8538-DF1E1ECE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631" y="0"/>
            <a:ext cx="7287904" cy="72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1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5896F-9E5B-7842-8373-3635CE13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Объект </a:t>
            </a:r>
            <a:r>
              <a:rPr lang="ru-RU" dirty="0"/>
              <a:t>как строчка в таблице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4E194F-95D9-BC49-8376-BFA9B1209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32114"/>
              </p:ext>
            </p:extLst>
          </p:nvPr>
        </p:nvGraphicFramePr>
        <p:xfrm>
          <a:off x="601133" y="2201993"/>
          <a:ext cx="10989733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407155432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599861594"/>
                    </a:ext>
                  </a:extLst>
                </a:gridCol>
                <a:gridCol w="2777067">
                  <a:extLst>
                    <a:ext uri="{9D8B030D-6E8A-4147-A177-3AD203B41FA5}">
                      <a16:colId xmlns:a16="http://schemas.microsoft.com/office/drawing/2014/main" val="3129107494"/>
                    </a:ext>
                  </a:extLst>
                </a:gridCol>
                <a:gridCol w="2760133">
                  <a:extLst>
                    <a:ext uri="{9D8B030D-6E8A-4147-A177-3AD203B41FA5}">
                      <a16:colId xmlns:a16="http://schemas.microsoft.com/office/drawing/2014/main" val="1183495281"/>
                    </a:ext>
                  </a:extLst>
                </a:gridCol>
                <a:gridCol w="2048933">
                  <a:extLst>
                    <a:ext uri="{9D8B030D-6E8A-4147-A177-3AD203B41FA5}">
                      <a16:colId xmlns:a16="http://schemas.microsoft.com/office/drawing/2014/main" val="216516712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Номер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Площадь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Год постройки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Число комнат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Цена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104898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45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1995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7000000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0639203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60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2005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9900000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1563628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35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2010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5500000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0438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5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Алгоритм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– </a:t>
                </a:r>
                <a:r>
                  <a:rPr lang="ru-RU" dirty="0"/>
                  <a:t>это формула над признаками</a:t>
                </a:r>
              </a:p>
              <a:p>
                <a:r>
                  <a:rPr lang="ru-RU" dirty="0"/>
                  <a:t>Формулы можно придумать разные: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r>
                  <a:rPr lang="ru-RU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(число комнат)</m:t>
                    </m:r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r>
                  <a:rPr lang="ru-RU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число комнат</m:t>
                        </m:r>
                      </m:e>
                    </m:d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расстояние до метро)</m:t>
                    </m:r>
                  </m:oMath>
                </a14:m>
                <a:endParaRPr lang="ru-RU" dirty="0"/>
              </a:p>
              <a:p>
                <a:pPr marL="609585" lvl="1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4" t="-22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65C86B-08E6-5F4F-BF2F-1263A0DE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F3A05F3F-69E9-CF40-B667-94BC9A7298E1}"/>
              </a:ext>
            </a:extLst>
          </p:cNvPr>
          <p:cNvSpPr/>
          <p:nvPr/>
        </p:nvSpPr>
        <p:spPr>
          <a:xfrm>
            <a:off x="1236134" y="2190997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C4E9A982-EE37-5242-AE47-DF538CC8B055}"/>
              </a:ext>
            </a:extLst>
          </p:cNvPr>
          <p:cNvSpPr/>
          <p:nvPr/>
        </p:nvSpPr>
        <p:spPr>
          <a:xfrm>
            <a:off x="1236134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466BEC62-42B8-8B41-B897-8E573487FF4C}"/>
              </a:ext>
            </a:extLst>
          </p:cNvPr>
          <p:cNvSpPr/>
          <p:nvPr/>
        </p:nvSpPr>
        <p:spPr>
          <a:xfrm>
            <a:off x="4097867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8" name="Alternate Process 4">
            <a:extLst>
              <a:ext uri="{FF2B5EF4-FFF2-40B4-BE49-F238E27FC236}">
                <a16:creationId xmlns:a16="http://schemas.microsoft.com/office/drawing/2014/main" id="{86490842-F0DB-984C-912C-4C2951992FB4}"/>
              </a:ext>
            </a:extLst>
          </p:cNvPr>
          <p:cNvSpPr/>
          <p:nvPr/>
        </p:nvSpPr>
        <p:spPr>
          <a:xfrm>
            <a:off x="1236134" y="2704495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9" name="Alternate Process 6">
            <a:extLst>
              <a:ext uri="{FF2B5EF4-FFF2-40B4-BE49-F238E27FC236}">
                <a16:creationId xmlns:a16="http://schemas.microsoft.com/office/drawing/2014/main" id="{A3DE7AF7-ADEC-9D46-AE14-91876F9A108F}"/>
              </a:ext>
            </a:extLst>
          </p:cNvPr>
          <p:cNvSpPr/>
          <p:nvPr/>
        </p:nvSpPr>
        <p:spPr>
          <a:xfrm>
            <a:off x="4097867" y="2704495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0" name="Alternate Process 6">
            <a:extLst>
              <a:ext uri="{FF2B5EF4-FFF2-40B4-BE49-F238E27FC236}">
                <a16:creationId xmlns:a16="http://schemas.microsoft.com/office/drawing/2014/main" id="{A9150957-DEF3-4A4E-8859-7B9CB357D862}"/>
              </a:ext>
            </a:extLst>
          </p:cNvPr>
          <p:cNvSpPr/>
          <p:nvPr/>
        </p:nvSpPr>
        <p:spPr>
          <a:xfrm>
            <a:off x="8265219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696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Алгоритм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– </a:t>
                </a:r>
                <a:r>
                  <a:rPr lang="ru-RU" dirty="0"/>
                  <a:t>это формула над признаками</a:t>
                </a:r>
              </a:p>
              <a:p>
                <a:r>
                  <a:rPr lang="ru-RU" dirty="0"/>
                  <a:t>Формулы можно придумать разные:</a:t>
                </a:r>
              </a:p>
              <a:p>
                <a:pPr marL="609585" lvl="1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4" t="-22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65C86B-08E6-5F4F-BF2F-1263A0DE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B953D6-C6E8-9F4D-AA65-377DB3459E98}"/>
              </a:ext>
            </a:extLst>
          </p:cNvPr>
          <p:cNvSpPr/>
          <p:nvPr/>
        </p:nvSpPr>
        <p:spPr>
          <a:xfrm>
            <a:off x="4509808" y="2690433"/>
            <a:ext cx="3545051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Площадь </a:t>
            </a:r>
            <a:r>
              <a:rPr lang="en-US" sz="2968" b="1" dirty="0">
                <a:solidFill>
                  <a:prstClr val="black"/>
                </a:solidFill>
                <a:latin typeface="Calibri" panose="020F0502020204030204"/>
              </a:rPr>
              <a:t>&gt; 50?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24B2089-526A-D547-9465-F612CAB182A2}"/>
              </a:ext>
            </a:extLst>
          </p:cNvPr>
          <p:cNvSpPr/>
          <p:nvPr/>
        </p:nvSpPr>
        <p:spPr>
          <a:xfrm>
            <a:off x="1487157" y="3997554"/>
            <a:ext cx="3983082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Район = Хамовники</a:t>
            </a:r>
            <a:r>
              <a:rPr lang="en-US" sz="2968" b="1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1159893-98D2-F94A-B0F2-847AD02B4DCB}"/>
              </a:ext>
            </a:extLst>
          </p:cNvPr>
          <p:cNvSpPr/>
          <p:nvPr/>
        </p:nvSpPr>
        <p:spPr>
          <a:xfrm>
            <a:off x="6830592" y="4011153"/>
            <a:ext cx="3983082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Комнат больше 2</a:t>
            </a:r>
            <a:r>
              <a:rPr lang="en-US" sz="2968" b="1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912B6BB-0E5F-854D-B979-A8A09EDBD322}"/>
              </a:ext>
            </a:extLst>
          </p:cNvPr>
          <p:cNvSpPr/>
          <p:nvPr/>
        </p:nvSpPr>
        <p:spPr>
          <a:xfrm>
            <a:off x="1202733" y="5304675"/>
            <a:ext cx="2275965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6.000.000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111FE8-FA84-6B4C-A527-23FD671FF73D}"/>
              </a:ext>
            </a:extLst>
          </p:cNvPr>
          <p:cNvSpPr/>
          <p:nvPr/>
        </p:nvSpPr>
        <p:spPr>
          <a:xfrm>
            <a:off x="3742533" y="5304675"/>
            <a:ext cx="2275965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10.000.000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713D17-2A96-4049-B09E-88CEC593FB9A}"/>
              </a:ext>
            </a:extLst>
          </p:cNvPr>
          <p:cNvSpPr/>
          <p:nvPr/>
        </p:nvSpPr>
        <p:spPr>
          <a:xfrm>
            <a:off x="6282333" y="5304675"/>
            <a:ext cx="2275965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en-US" sz="2968" b="1" dirty="0">
                <a:solidFill>
                  <a:prstClr val="black"/>
                </a:solidFill>
                <a:latin typeface="Calibri" panose="020F0502020204030204"/>
              </a:rPr>
              <a:t>15</a:t>
            </a:r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.000.000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268F05C-F8BF-7144-890C-084CF2AB2F3B}"/>
              </a:ext>
            </a:extLst>
          </p:cNvPr>
          <p:cNvSpPr/>
          <p:nvPr/>
        </p:nvSpPr>
        <p:spPr>
          <a:xfrm>
            <a:off x="8822133" y="5304675"/>
            <a:ext cx="2275965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en-US" sz="2968" b="1" dirty="0">
                <a:solidFill>
                  <a:prstClr val="black"/>
                </a:solidFill>
                <a:latin typeface="Calibri" panose="020F0502020204030204"/>
              </a:rPr>
              <a:t>20</a:t>
            </a:r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.000.000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EC976D-2FF6-9F47-A03C-1F1B2ADC947B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 flipH="1">
            <a:off x="3478698" y="3246232"/>
            <a:ext cx="2803635" cy="751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D3E8A8-1446-D94B-B473-C286A0E11010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6282334" y="3246231"/>
            <a:ext cx="2539800" cy="764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4FA5A3-385B-A740-BB12-2D3B44B743CD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 flipH="1">
            <a:off x="2340716" y="4553353"/>
            <a:ext cx="1137982" cy="751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7A8809-AA0A-D642-B7AF-59C1E044D9E7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>
            <a:off x="3478699" y="4553353"/>
            <a:ext cx="1401817" cy="751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E3145A-3CAC-D549-89BE-26F0A8E66DEC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 flipH="1">
            <a:off x="7420317" y="4566951"/>
            <a:ext cx="1401817" cy="737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74A069-3AFA-F441-ADE3-CBB52D1763D9}"/>
              </a:ext>
            </a:extLst>
          </p:cNvPr>
          <p:cNvCxnSpPr>
            <a:cxnSpLocks/>
            <a:stCxn id="22" idx="2"/>
            <a:endCxn id="29" idx="0"/>
          </p:cNvCxnSpPr>
          <p:nvPr/>
        </p:nvCxnSpPr>
        <p:spPr>
          <a:xfrm>
            <a:off x="8822133" y="4566951"/>
            <a:ext cx="1137982" cy="737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89EDAE-8B1D-CD48-A543-AEDDD8A626AD}"/>
              </a:ext>
            </a:extLst>
          </p:cNvPr>
          <p:cNvSpPr txBox="1"/>
          <p:nvPr/>
        </p:nvSpPr>
        <p:spPr>
          <a:xfrm>
            <a:off x="8089316" y="3171338"/>
            <a:ext cx="580608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ru-RU" sz="2968" dirty="0">
                <a:solidFill>
                  <a:prstClr val="black"/>
                </a:solidFill>
                <a:latin typeface="Calibri" panose="020F0502020204030204"/>
              </a:rPr>
              <a:t>да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4E2530-F04D-9046-856F-CBDF1E9C8ABA}"/>
              </a:ext>
            </a:extLst>
          </p:cNvPr>
          <p:cNvSpPr txBox="1"/>
          <p:nvPr/>
        </p:nvSpPr>
        <p:spPr>
          <a:xfrm>
            <a:off x="3405405" y="3161485"/>
            <a:ext cx="723403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ru-RU" sz="2968" dirty="0">
                <a:solidFill>
                  <a:prstClr val="black"/>
                </a:solidFill>
                <a:latin typeface="Calibri" panose="020F0502020204030204"/>
              </a:rPr>
              <a:t>нет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488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Алгоритм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– </a:t>
                </a:r>
                <a:r>
                  <a:rPr lang="ru-RU" dirty="0"/>
                  <a:t>это формула над признаками</a:t>
                </a:r>
              </a:p>
              <a:p>
                <a:r>
                  <a:rPr lang="ru-RU" dirty="0"/>
                  <a:t>Формулы можно придумать разные:</a:t>
                </a:r>
              </a:p>
              <a:p>
                <a:pPr marL="609557" lvl="1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4" t="-22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65C86B-08E6-5F4F-BF2F-1263A0DE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E87F167-CFEE-D440-BFAD-BE846B8207C0}"/>
                  </a:ext>
                </a:extLst>
              </p:cNvPr>
              <p:cNvSpPr/>
              <p:nvPr/>
            </p:nvSpPr>
            <p:spPr>
              <a:xfrm>
                <a:off x="2903557" y="2903464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E87F167-CFEE-D440-BFAD-BE846B82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57" y="2903464"/>
                <a:ext cx="720030" cy="72003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60C62B-0FD8-CA45-869E-C386DCC7D742}"/>
                  </a:ext>
                </a:extLst>
              </p:cNvPr>
              <p:cNvSpPr/>
              <p:nvPr/>
            </p:nvSpPr>
            <p:spPr>
              <a:xfrm>
                <a:off x="2885112" y="3911505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60C62B-0FD8-CA45-869E-C386DCC7D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12" y="3911505"/>
                <a:ext cx="720030" cy="72003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B7095AD-C002-3045-A485-6C973B58E8B6}"/>
                  </a:ext>
                </a:extLst>
              </p:cNvPr>
              <p:cNvSpPr/>
              <p:nvPr/>
            </p:nvSpPr>
            <p:spPr>
              <a:xfrm>
                <a:off x="5135648" y="2641246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B7095AD-C002-3045-A485-6C973B58E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648" y="2641246"/>
                <a:ext cx="720030" cy="72003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6C1C77-CE63-4C47-9752-088FA46FA86E}"/>
                  </a:ext>
                </a:extLst>
              </p:cNvPr>
              <p:cNvSpPr/>
              <p:nvPr/>
            </p:nvSpPr>
            <p:spPr>
              <a:xfrm>
                <a:off x="5135648" y="3419431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6C1C77-CE63-4C47-9752-088FA46FA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648" y="3419431"/>
                <a:ext cx="720030" cy="72003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9E306E5-A75F-E440-B090-1ACE4816158B}"/>
                  </a:ext>
                </a:extLst>
              </p:cNvPr>
              <p:cNvSpPr/>
              <p:nvPr/>
            </p:nvSpPr>
            <p:spPr>
              <a:xfrm>
                <a:off x="5135648" y="4203618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9E306E5-A75F-E440-B090-1ACE48161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648" y="4203618"/>
                <a:ext cx="720030" cy="72003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D6593FC-7F83-D046-B04C-3ABCF247ECC4}"/>
                  </a:ext>
                </a:extLst>
              </p:cNvPr>
              <p:cNvSpPr/>
              <p:nvPr/>
            </p:nvSpPr>
            <p:spPr>
              <a:xfrm>
                <a:off x="8955157" y="3413776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D6593FC-7F83-D046-B04C-3ABCF247E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157" y="3413776"/>
                <a:ext cx="720030" cy="72003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6814BE-1891-8F49-8A38-7288E9B421EF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623586" y="3009542"/>
            <a:ext cx="1512062" cy="253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7A02CA-5D88-BF48-A36B-7C6906DEC7E9}"/>
              </a:ext>
            </a:extLst>
          </p:cNvPr>
          <p:cNvCxnSpPr>
            <a:cxnSpLocks/>
            <a:stCxn id="22" idx="6"/>
            <a:endCxn id="28" idx="2"/>
          </p:cNvCxnSpPr>
          <p:nvPr/>
        </p:nvCxnSpPr>
        <p:spPr>
          <a:xfrm>
            <a:off x="3623586" y="3263480"/>
            <a:ext cx="1512062" cy="5159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9C9D44-7BAC-A042-8119-E659F09F84BD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3623586" y="3263479"/>
            <a:ext cx="1512062" cy="1300156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00FEEB-895C-6E49-BEFE-99B435620620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3605145" y="3001265"/>
            <a:ext cx="1530506" cy="1270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72EA37-9347-0E45-9517-45419477F4B4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3605145" y="3773792"/>
            <a:ext cx="1530506" cy="4977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7FAF5D-EADE-034D-B61C-8E61B753D31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05145" y="4271521"/>
            <a:ext cx="1530506" cy="292114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9189AA-844C-DF43-8A66-F6AD3F4B37C0}"/>
              </a:ext>
            </a:extLst>
          </p:cNvPr>
          <p:cNvCxnSpPr>
            <a:cxnSpLocks/>
            <a:stCxn id="26" idx="6"/>
            <a:endCxn id="43" idx="2"/>
          </p:cNvCxnSpPr>
          <p:nvPr/>
        </p:nvCxnSpPr>
        <p:spPr>
          <a:xfrm>
            <a:off x="5855678" y="3001264"/>
            <a:ext cx="1673814" cy="33550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EEC14-D5FA-D94B-B88B-94F2A3A979A8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5855678" y="3336772"/>
            <a:ext cx="1673814" cy="44267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E9E755-1BDE-E14C-9EBF-E93E30EA5F80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5855678" y="3336771"/>
            <a:ext cx="1673814" cy="122686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3CF5D5-85F1-A042-82BB-F66469D82723}"/>
                  </a:ext>
                </a:extLst>
              </p:cNvPr>
              <p:cNvSpPr/>
              <p:nvPr/>
            </p:nvSpPr>
            <p:spPr>
              <a:xfrm>
                <a:off x="7529492" y="2976756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3CF5D5-85F1-A042-82BB-F66469D82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92" y="2976756"/>
                <a:ext cx="720030" cy="72003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AD7BC41-E147-EF48-9167-F86FAC795C74}"/>
                  </a:ext>
                </a:extLst>
              </p:cNvPr>
              <p:cNvSpPr/>
              <p:nvPr/>
            </p:nvSpPr>
            <p:spPr>
              <a:xfrm>
                <a:off x="7529492" y="3952493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AD7BC41-E147-EF48-9167-F86FAC795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92" y="3952493"/>
                <a:ext cx="720030" cy="72003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B67ED8-E560-714E-9C23-A44B585D3E94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5855678" y="3001262"/>
            <a:ext cx="1673814" cy="131124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4115DA-2D0A-0145-B003-4F2AD303F8A2}"/>
              </a:ext>
            </a:extLst>
          </p:cNvPr>
          <p:cNvCxnSpPr>
            <a:cxnSpLocks/>
            <a:stCxn id="28" idx="6"/>
            <a:endCxn id="44" idx="2"/>
          </p:cNvCxnSpPr>
          <p:nvPr/>
        </p:nvCxnSpPr>
        <p:spPr>
          <a:xfrm>
            <a:off x="5855678" y="3779449"/>
            <a:ext cx="1673814" cy="53306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230E0C-CC82-204E-8B83-637AB61E934B}"/>
              </a:ext>
            </a:extLst>
          </p:cNvPr>
          <p:cNvCxnSpPr>
            <a:cxnSpLocks/>
            <a:stCxn id="29" idx="6"/>
            <a:endCxn id="44" idx="2"/>
          </p:cNvCxnSpPr>
          <p:nvPr/>
        </p:nvCxnSpPr>
        <p:spPr>
          <a:xfrm flipV="1">
            <a:off x="5855678" y="4312510"/>
            <a:ext cx="1673814" cy="25112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D96CED-9E84-964E-AB8B-30C4236B142D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>
            <a:off x="8249524" y="3336772"/>
            <a:ext cx="705635" cy="437020"/>
          </a:xfrm>
          <a:prstGeom prst="straightConnector1">
            <a:avLst/>
          </a:prstGeom>
          <a:ln w="28575">
            <a:solidFill>
              <a:srgbClr val="F05E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116209-D8CE-364A-B9AB-EC2EA907B1FF}"/>
              </a:ext>
            </a:extLst>
          </p:cNvPr>
          <p:cNvCxnSpPr>
            <a:cxnSpLocks/>
            <a:stCxn id="44" idx="6"/>
            <a:endCxn id="31" idx="2"/>
          </p:cNvCxnSpPr>
          <p:nvPr/>
        </p:nvCxnSpPr>
        <p:spPr>
          <a:xfrm flipV="1">
            <a:off x="8249524" y="3773793"/>
            <a:ext cx="705635" cy="538717"/>
          </a:xfrm>
          <a:prstGeom prst="straightConnector1">
            <a:avLst/>
          </a:prstGeom>
          <a:ln w="28575">
            <a:solidFill>
              <a:srgbClr val="F05E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9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Алгоритм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– </a:t>
                </a:r>
                <a:r>
                  <a:rPr lang="ru-RU" dirty="0"/>
                  <a:t>это формула над признаками</a:t>
                </a:r>
              </a:p>
              <a:p>
                <a:r>
                  <a:rPr lang="ru-RU" dirty="0"/>
                  <a:t>Формулы можно придумать разные: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r>
                  <a:rPr lang="ru-RU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(число комнат)</m:t>
                    </m:r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r>
                  <a:rPr lang="ru-RU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число комнат</m:t>
                        </m:r>
                      </m:e>
                    </m:d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расстояние до метро)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Вид формулы задает </a:t>
                </a:r>
                <a:r>
                  <a:rPr lang="ru-RU" b="1" dirty="0"/>
                  <a:t>класс</a:t>
                </a:r>
                <a:r>
                  <a:rPr lang="ru-RU" dirty="0"/>
                  <a:t> </a:t>
                </a:r>
                <a:r>
                  <a:rPr lang="ru-RU" b="1" dirty="0"/>
                  <a:t>алгоритмов</a:t>
                </a:r>
                <a:endParaRPr lang="en-US" b="1" dirty="0"/>
              </a:p>
              <a:p>
                <a:pPr marL="0" indent="0">
                  <a:buNone/>
                </a:pPr>
                <a:endParaRPr lang="ru-RU" dirty="0"/>
              </a:p>
              <a:p>
                <a:r>
                  <a:rPr lang="ru-RU" dirty="0"/>
                  <a:t>Где взять параметры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  <a:endParaRPr lang="ru-RU" dirty="0"/>
              </a:p>
              <a:p>
                <a:r>
                  <a:rPr lang="ru-RU" b="1" dirty="0"/>
                  <a:t>Обучение</a:t>
                </a:r>
                <a:r>
                  <a:rPr lang="ru-RU" dirty="0"/>
                  <a:t> – поиск оптимальных параметров алгоритма</a:t>
                </a:r>
              </a:p>
              <a:p>
                <a:endParaRPr lang="ru-RU" dirty="0"/>
              </a:p>
              <a:p>
                <a:pPr marL="609585" lvl="1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4" t="-2257" b="-27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65C86B-08E6-5F4F-BF2F-1263A0DE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F3A05F3F-69E9-CF40-B667-94BC9A7298E1}"/>
              </a:ext>
            </a:extLst>
          </p:cNvPr>
          <p:cNvSpPr/>
          <p:nvPr/>
        </p:nvSpPr>
        <p:spPr>
          <a:xfrm>
            <a:off x="1236134" y="2190997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C4E9A982-EE37-5242-AE47-DF538CC8B055}"/>
              </a:ext>
            </a:extLst>
          </p:cNvPr>
          <p:cNvSpPr/>
          <p:nvPr/>
        </p:nvSpPr>
        <p:spPr>
          <a:xfrm>
            <a:off x="1236134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466BEC62-42B8-8B41-B897-8E573487FF4C}"/>
              </a:ext>
            </a:extLst>
          </p:cNvPr>
          <p:cNvSpPr/>
          <p:nvPr/>
        </p:nvSpPr>
        <p:spPr>
          <a:xfrm>
            <a:off x="4097867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8" name="Alternate Process 4">
            <a:extLst>
              <a:ext uri="{FF2B5EF4-FFF2-40B4-BE49-F238E27FC236}">
                <a16:creationId xmlns:a16="http://schemas.microsoft.com/office/drawing/2014/main" id="{86490842-F0DB-984C-912C-4C2951992FB4}"/>
              </a:ext>
            </a:extLst>
          </p:cNvPr>
          <p:cNvSpPr/>
          <p:nvPr/>
        </p:nvSpPr>
        <p:spPr>
          <a:xfrm>
            <a:off x="1236134" y="2704495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9" name="Alternate Process 6">
            <a:extLst>
              <a:ext uri="{FF2B5EF4-FFF2-40B4-BE49-F238E27FC236}">
                <a16:creationId xmlns:a16="http://schemas.microsoft.com/office/drawing/2014/main" id="{A3DE7AF7-ADEC-9D46-AE14-91876F9A108F}"/>
              </a:ext>
            </a:extLst>
          </p:cNvPr>
          <p:cNvSpPr/>
          <p:nvPr/>
        </p:nvSpPr>
        <p:spPr>
          <a:xfrm>
            <a:off x="4097867" y="2704495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0" name="Alternate Process 6">
            <a:extLst>
              <a:ext uri="{FF2B5EF4-FFF2-40B4-BE49-F238E27FC236}">
                <a16:creationId xmlns:a16="http://schemas.microsoft.com/office/drawing/2014/main" id="{A9150957-DEF3-4A4E-8859-7B9CB357D862}"/>
              </a:ext>
            </a:extLst>
          </p:cNvPr>
          <p:cNvSpPr/>
          <p:nvPr/>
        </p:nvSpPr>
        <p:spPr>
          <a:xfrm>
            <a:off x="8265219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r>
              <a:rPr sz="3733" dirty="0" err="1"/>
              <a:t>Функция</a:t>
            </a:r>
            <a:r>
              <a:rPr sz="3733" dirty="0"/>
              <a:t> </a:t>
            </a:r>
            <a:r>
              <a:rPr sz="3733" dirty="0" err="1"/>
              <a:t>потерь</a:t>
            </a:r>
            <a:endParaRPr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36519" y="1775327"/>
                <a:ext cx="11686307" cy="48352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60959" rIns="60959">
                <a:normAutofit/>
              </a:bodyPr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6858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11430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16002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20574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Не все формулы полезны</a:t>
                </a: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— </a:t>
                </a:r>
                <a:r>
                  <a:rPr lang="ru-R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не принесет никакой выгоды</a:t>
                </a: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Функция потерь — мера корректности ответа алгоритма</a:t>
                </a: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Предсказали стоимость 5.000.000, на самом деле 7.000.000</a:t>
                </a:r>
                <a:r>
                  <a:rPr lang="en-US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— </a:t>
                </a:r>
                <a:r>
                  <a:rPr lang="ru-R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хорошо или плохо?</a:t>
                </a:r>
                <a:endParaRPr lang="en-US" sz="3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19" y="1775327"/>
                <a:ext cx="11686307" cy="4835271"/>
              </a:xfrm>
              <a:prstGeom prst="rect">
                <a:avLst/>
              </a:prstGeom>
              <a:blipFill>
                <a:blip r:embed="rId2"/>
                <a:stretch>
                  <a:fillRect l="-1461" t="-264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675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r>
              <a:rPr sz="3733" dirty="0" err="1"/>
              <a:t>Функция</a:t>
            </a:r>
            <a:r>
              <a:rPr sz="3733" dirty="0"/>
              <a:t> </a:t>
            </a:r>
            <a:r>
              <a:rPr sz="3733" dirty="0" err="1"/>
              <a:t>потерь</a:t>
            </a:r>
            <a:endParaRPr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36519" y="1775327"/>
                <a:ext cx="11686307" cy="48352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60959" rIns="60959">
                <a:normAutofit fontScale="92500"/>
              </a:bodyPr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6858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11430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16002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20574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Среднеквадратичная ошибка</a:t>
                </a:r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(Mean Squared Error, MSE)</a:t>
                </a:r>
                <a:r>
                  <a:rPr lang="ru-RU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:</a:t>
                </a:r>
                <a:endParaRPr lang="en-US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lvl="0" indent="0" algn="ctr" defTabSz="1219170">
                  <a:spcBef>
                    <a:spcPts val="1333"/>
                  </a:spcBef>
                  <a:buNone/>
                  <a:defRPr/>
                </a:pPr>
                <a:r>
                  <a:rPr lang="ru-RU" sz="28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прогноз−факт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прогн</m:t>
                    </m:r>
                    <m:r>
                      <a:rPr lang="ru-RU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оз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=1.000.000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факт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=1.000.000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1.000.000−1.000.000</m:t>
                            </m:r>
                          </m:e>
                        </m:d>
                      </m:e>
                      <m:sup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04792" indent="-304792" defTabSz="1219170">
                  <a:spcBef>
                    <a:spcPts val="1333"/>
                  </a:spcBef>
                  <a:defRPr/>
                </a:pP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прогн</m:t>
                    </m:r>
                    <m:r>
                      <a:rPr lang="ru-RU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оз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=1.000.000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факт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=1.000.005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1.000.000−1.000.005</m:t>
                            </m:r>
                          </m:e>
                        </m:d>
                      </m:e>
                      <m:sup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04792" indent="-304792" defTabSz="1219170">
                  <a:spcBef>
                    <a:spcPts val="1333"/>
                  </a:spcBef>
                  <a:defRPr/>
                </a:pP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прогн</m:t>
                    </m:r>
                    <m:r>
                      <a:rPr lang="ru-RU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оз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=1.000.000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факт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=2.000.000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1.000.000−2.000.000</m:t>
                            </m:r>
                          </m:e>
                        </m:d>
                      </m:e>
                      <m:sup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12</m:t>
                        </m:r>
                      </m:sup>
                    </m:sSup>
                  </m:oMath>
                </a14:m>
                <a:endParaRPr lang="ru-RU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endParaRPr lang="ru-RU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Функция потерь должна соответствовать бизнес-требованиям</a:t>
                </a: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Одна из самых важных составляющих анализа данных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19" y="1775327"/>
                <a:ext cx="11686307" cy="4835271"/>
              </a:xfrm>
              <a:prstGeom prst="rect">
                <a:avLst/>
              </a:prstGeom>
              <a:blipFill>
                <a:blip r:embed="rId2"/>
                <a:stretch>
                  <a:fillRect l="-1086" t="-18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002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обучающая выборка (+признаки)</a:t>
            </a:r>
            <a:endParaRPr lang="en-US" dirty="0"/>
          </a:p>
          <a:p>
            <a:r>
              <a:rPr lang="ru-RU" dirty="0"/>
              <a:t>Есть функция потерь</a:t>
            </a:r>
          </a:p>
          <a:p>
            <a:r>
              <a:rPr lang="ru-RU" dirty="0"/>
              <a:t>Есть набор алгоритмов (обычно задаются параметрами)</a:t>
            </a:r>
          </a:p>
          <a:p>
            <a:pPr lvl="1"/>
            <a:r>
              <a:rPr lang="ru-RU" dirty="0"/>
              <a:t>Пример: «Если зарплата больше </a:t>
            </a:r>
            <a:r>
              <a:rPr lang="en-US" b="1" dirty="0"/>
              <a:t>a</a:t>
            </a:r>
            <a:r>
              <a:rPr lang="ru-RU" dirty="0"/>
              <a:t>, даем кредит» (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ru-RU" dirty="0"/>
              <a:t>параметр)</a:t>
            </a:r>
          </a:p>
          <a:p>
            <a:r>
              <a:rPr lang="ru-RU" dirty="0"/>
              <a:t>Обучение = </a:t>
            </a:r>
            <a:r>
              <a:rPr lang="ru-RU" b="1" dirty="0"/>
              <a:t>поиск оптимальных параметров </a:t>
            </a:r>
            <a:r>
              <a:rPr lang="ru-RU" dirty="0"/>
              <a:t>алгоритма с точки зрения функции потерь на обучающей выборке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3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Можно задать многими способами</a:t>
            </a:r>
          </a:p>
          <a:p>
            <a:r>
              <a:rPr lang="ru-RU" dirty="0"/>
              <a:t>Пример: предсказываем, возьмёт ли клиент кредит</a:t>
            </a:r>
          </a:p>
          <a:p>
            <a:r>
              <a:rPr lang="ru-RU" dirty="0"/>
              <a:t>Вариант 1: возьмёт </a:t>
            </a:r>
            <a:r>
              <a:rPr lang="en-US" dirty="0"/>
              <a:t>/ </a:t>
            </a:r>
            <a:r>
              <a:rPr lang="ru-RU" dirty="0"/>
              <a:t>не возьмёт</a:t>
            </a:r>
          </a:p>
          <a:p>
            <a:pPr lvl="1"/>
            <a:r>
              <a:rPr lang="ru-RU" dirty="0"/>
              <a:t>Можем сфокусироваться на мелких кредитах</a:t>
            </a:r>
          </a:p>
          <a:p>
            <a:pPr lvl="1"/>
            <a:r>
              <a:rPr lang="ru-RU" dirty="0"/>
              <a:t>Алгоритм не будет учитывать доходность кредитов</a:t>
            </a:r>
          </a:p>
          <a:p>
            <a:r>
              <a:rPr lang="ru-RU" dirty="0"/>
              <a:t>Вариант 2: не возьмёт </a:t>
            </a:r>
            <a:r>
              <a:rPr lang="en-US" dirty="0"/>
              <a:t>/ </a:t>
            </a:r>
            <a:r>
              <a:rPr lang="ru-RU" dirty="0"/>
              <a:t>возьмёт на 100-200 тысяч </a:t>
            </a:r>
            <a:r>
              <a:rPr lang="en-US" dirty="0"/>
              <a:t>/ </a:t>
            </a:r>
            <a:r>
              <a:rPr lang="ru-RU" dirty="0"/>
              <a:t>возьмёт на 200-500 тысяч </a:t>
            </a:r>
            <a:r>
              <a:rPr lang="en-US" dirty="0"/>
              <a:t>/ …</a:t>
            </a:r>
          </a:p>
          <a:p>
            <a:pPr lvl="1"/>
            <a:r>
              <a:rPr lang="ru-RU" dirty="0"/>
              <a:t>Можно выставить штрафы за разные ошибки</a:t>
            </a:r>
          </a:p>
          <a:p>
            <a:pPr lvl="1"/>
            <a:r>
              <a:rPr lang="ru-RU" dirty="0"/>
              <a:t>Можно сосредоточиться на самых доходных случаях</a:t>
            </a:r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pPr defTabSz="1219113"/>
            <a:r>
              <a:rPr lang="ru-RU" sz="3400" dirty="0"/>
              <a:t>Целевая переменная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839044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A89A22-373E-AF43-A22E-EA6D185AD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Такие, где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с минимальной ошибкой</a:t>
                </a:r>
              </a:p>
              <a:p>
                <a:r>
                  <a:rPr lang="ru-RU" dirty="0"/>
                  <a:t>Что такое ошибка в нашем случае?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A89A22-373E-AF43-A22E-EA6D185AD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8" t="-18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68B0CE-A5B3-4346-B574-1ED1C236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 какие параметры оптимальные?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437304DF-E80D-1043-868C-35B28695C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328" y="2377719"/>
                <a:ext cx="5759189" cy="51818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60959" rIns="60959">
                <a:noAutofit/>
              </a:bodyPr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6858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11430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16002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20574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0" marR="0" lvl="0" indent="0" algn="ctr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/>
                </a:pPr>
                <a:r>
                  <a:rPr kumimoji="0" lang="ru-RU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j-ea"/>
                    <a:cs typeface="+mj-cs"/>
                    <a:sym typeface="Calibri"/>
                  </a:rPr>
                  <a:t>Модель</a:t>
                </a:r>
                <a:r>
                  <a:rPr kumimoji="0" lang="ru-RU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j-ea"/>
                        <a:cs typeface="+mj-cs"/>
                        <a:sym typeface="Calibri"/>
                      </a:rPr>
                      <m:t>𝑎</m:t>
                    </m:r>
                    <m:d>
                      <m:d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j-ea"/>
                            <a:cs typeface="+mj-cs"/>
                            <a:sym typeface="Calibri"/>
                          </a:rPr>
                          <m:t>𝑥</m:t>
                        </m:r>
                      </m:e>
                    </m:d>
                    <m:r>
                      <a:rPr kumimoji="0" 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j-ea"/>
                        <a:cs typeface="+mj-cs"/>
                        <a:sym typeface="Calibri"/>
                      </a:rPr>
                      <m:t>=5∗</m:t>
                    </m:r>
                    <m:r>
                      <a:rPr kumimoji="0" lang="ru-RU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j-ea"/>
                        <a:cs typeface="+mj-cs"/>
                        <a:sym typeface="Calibri"/>
                      </a:rPr>
                      <m:t>площадь</m:t>
                    </m:r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437304DF-E80D-1043-868C-35B28695C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8" y="2377719"/>
                <a:ext cx="5759189" cy="518187"/>
              </a:xfrm>
              <a:prstGeom prst="rect">
                <a:avLst/>
              </a:prstGeom>
              <a:blipFill>
                <a:blip r:embed="rId3"/>
                <a:stretch>
                  <a:fillRect t="-23810" b="-35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290372-F962-4C4A-A1F4-0A138812E186}"/>
              </a:ext>
            </a:extLst>
          </p:cNvPr>
          <p:cNvGraphicFramePr>
            <a:graphicFrameLocks noGrp="1"/>
          </p:cNvGraphicFramePr>
          <p:nvPr/>
        </p:nvGraphicFramePr>
        <p:xfrm>
          <a:off x="271869" y="3007387"/>
          <a:ext cx="428328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Площадь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Прогноз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Цена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50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250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250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60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300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340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10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50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20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90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450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800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9DA6A761-55EC-5C48-8C41-7977E61C88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2483" y="2352102"/>
                <a:ext cx="5947479" cy="569421"/>
              </a:xfrm>
              <a:prstGeom prst="rect">
                <a:avLst/>
              </a:prstGeom>
            </p:spPr>
            <p:txBody>
              <a:bodyPr vert="horz" lIns="121901" tIns="60951" rIns="121901" bIns="60951" rtlCol="0">
                <a:noAutofit/>
              </a:bodyPr>
              <a:lstStyle>
                <a:lvl1pPr marL="342839" indent="-342839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823" indent="-285701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01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920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042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159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282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402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521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ru-RU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Модель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  <a:sym typeface="Calibri"/>
                      </a:rPr>
                      <m:t>𝑎</m:t>
                    </m:r>
                    <m:d>
                      <m:d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  <a:sym typeface="Calibri"/>
                          </a:rPr>
                          <m:t>𝑥</m:t>
                        </m:r>
                      </m:e>
                    </m:d>
                    <m:r>
                      <a:rPr kumimoji="0" 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  <a:sym typeface="Calibri"/>
                      </a:rPr>
                      <m:t>=0.1∗</m:t>
                    </m:r>
                    <m:r>
                      <a:rPr kumimoji="0" lang="ru-RU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  <a:sym typeface="Calibri"/>
                      </a:rPr>
                      <m:t>площад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r>
                          <a:rPr kumimoji="0" lang="ru-RU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  <a:sym typeface="Calibri"/>
                          </a:rPr>
                          <m:t>ь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9DA6A761-55EC-5C48-8C41-7977E61C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483" y="2352102"/>
                <a:ext cx="5947479" cy="569421"/>
              </a:xfrm>
              <a:prstGeom prst="rect">
                <a:avLst/>
              </a:prstGeom>
              <a:blipFill>
                <a:blip r:embed="rId4"/>
                <a:stretch>
                  <a:fillRect l="-2132" t="-11111" b="-4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925737-716F-6D46-B95A-C29853B0FC2E}"/>
              </a:ext>
            </a:extLst>
          </p:cNvPr>
          <p:cNvGraphicFramePr>
            <a:graphicFrameLocks noGrp="1"/>
          </p:cNvGraphicFramePr>
          <p:nvPr/>
        </p:nvGraphicFramePr>
        <p:xfrm>
          <a:off x="6145613" y="3007387"/>
          <a:ext cx="428328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Площадь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Прогноз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Цена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50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250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250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60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3</a:t>
                      </a:r>
                      <a:r>
                        <a:rPr lang="en-US" sz="2700" b="1" dirty="0"/>
                        <a:t>6</a:t>
                      </a:r>
                      <a:r>
                        <a:rPr lang="ru-RU" sz="2700" b="1" dirty="0"/>
                        <a:t>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340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10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/>
                        <a:t>1</a:t>
                      </a:r>
                      <a:r>
                        <a:rPr lang="ru-RU" sz="2700" b="1" dirty="0"/>
                        <a:t>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20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90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/>
                        <a:t>810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800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CB746DB-B9AE-0947-8111-63B3E8D6A9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0893" y="3007387"/>
              <a:ext cx="1427500" cy="2667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27500">
                      <a:extLst>
                        <a:ext uri="{9D8B030D-6E8A-4147-A177-3AD203B41FA5}">
                          <a16:colId xmlns:a16="http://schemas.microsoft.com/office/drawing/2014/main" val="610872241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7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7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 – </m:t>
                                        </m:r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70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700" dirty="0"/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822106528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07485284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1600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90243137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900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57550699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122500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7793487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CB746DB-B9AE-0947-8111-63B3E8D6A96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0893" y="3007387"/>
              <a:ext cx="1427500" cy="2667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27500">
                      <a:extLst>
                        <a:ext uri="{9D8B030D-6E8A-4147-A177-3AD203B41FA5}">
                          <a16:colId xmlns:a16="http://schemas.microsoft.com/office/drawing/2014/main" val="610872241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21920" marR="121920" marT="60960" marB="60960" anchor="ctr">
                        <a:blipFill>
                          <a:blip r:embed="rId5"/>
                          <a:stretch>
                            <a:fillRect r="-877" b="-4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2106528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07485284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1600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90243137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900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57550699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122500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7793487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F123E2B-59C7-8A45-AEAB-128F1142E55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449263" y="3007387"/>
              <a:ext cx="1526032" cy="2667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6032">
                      <a:extLst>
                        <a:ext uri="{9D8B030D-6E8A-4147-A177-3AD203B41FA5}">
                          <a16:colId xmlns:a16="http://schemas.microsoft.com/office/drawing/2014/main" val="328135455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7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7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 – </m:t>
                                        </m:r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70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700" dirty="0"/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623991165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2710137788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400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2462729500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143414056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773037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F123E2B-59C7-8A45-AEAB-128F1142E55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449263" y="3007387"/>
              <a:ext cx="1526032" cy="2667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6032">
                      <a:extLst>
                        <a:ext uri="{9D8B030D-6E8A-4147-A177-3AD203B41FA5}">
                          <a16:colId xmlns:a16="http://schemas.microsoft.com/office/drawing/2014/main" val="3281354554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21920" marR="121920" marT="60960" marB="60960" anchor="ctr">
                        <a:blipFill>
                          <a:blip r:embed="rId6"/>
                          <a:stretch>
                            <a:fillRect r="-1653" b="-4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3991165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2710137788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400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2462729500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143414056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7730371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8C4082-F395-CB4C-9D04-FD9DA11F3237}"/>
                  </a:ext>
                </a:extLst>
              </p:cNvPr>
              <p:cNvSpPr/>
              <p:nvPr/>
            </p:nvSpPr>
            <p:spPr>
              <a:xfrm>
                <a:off x="753260" y="5663774"/>
                <a:ext cx="4565533" cy="11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MSE: </a:t>
                </a:r>
                <a:r>
                  <a:rPr kumimoji="0" lang="ru-RU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31250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RMSE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𝑀𝑆𝐸</m:t>
                        </m:r>
                      </m:e>
                    </m:rad>
                  </m:oMath>
                </a14:m>
                <a:r>
                  <a:rPr kumimoji="0" lang="ru-RU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 =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 176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8C4082-F395-CB4C-9D04-FD9DA11F3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60" y="5663774"/>
                <a:ext cx="4565533" cy="1123577"/>
              </a:xfrm>
              <a:prstGeom prst="rect">
                <a:avLst/>
              </a:prstGeom>
              <a:blipFill>
                <a:blip r:embed="rId7"/>
                <a:stretch>
                  <a:fillRect t="-6667" b="-1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43375-5654-7145-A094-1F3778B3286F}"/>
                  </a:ext>
                </a:extLst>
              </p:cNvPr>
              <p:cNvSpPr/>
              <p:nvPr/>
            </p:nvSpPr>
            <p:spPr>
              <a:xfrm>
                <a:off x="7298267" y="5663774"/>
                <a:ext cx="3924323" cy="11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MSE: 150</a:t>
                </a:r>
              </a:p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RMSE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𝑀𝑆𝐸</m:t>
                        </m:r>
                      </m:e>
                    </m:rad>
                    <m:r>
                      <a:rPr kumimoji="0" lang="ru-RU" sz="3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 12.2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43375-5654-7145-A094-1F3778B32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267" y="5663774"/>
                <a:ext cx="3924323" cy="1123577"/>
              </a:xfrm>
              <a:prstGeom prst="rect">
                <a:avLst/>
              </a:prstGeom>
              <a:blipFill>
                <a:blip r:embed="rId8"/>
                <a:stretch>
                  <a:fillRect l="-2903" t="-6667" r="-2903" b="-1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05B62EFD-7B23-3D42-9913-A2847426E0CA}"/>
              </a:ext>
            </a:extLst>
          </p:cNvPr>
          <p:cNvSpPr/>
          <p:nvPr/>
        </p:nvSpPr>
        <p:spPr>
          <a:xfrm>
            <a:off x="6112482" y="2116668"/>
            <a:ext cx="5947479" cy="4701353"/>
          </a:xfrm>
          <a:prstGeom prst="flowChartAlternateProcess">
            <a:avLst/>
          </a:prstGeom>
          <a:noFill/>
          <a:ln w="53975">
            <a:solidFill>
              <a:srgbClr val="FFC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97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idx="1"/>
          </p:nvPr>
        </p:nvSpPr>
        <p:spPr>
          <a:xfrm>
            <a:off x="236517" y="1187532"/>
            <a:ext cx="6274264" cy="5423067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Суд</a:t>
            </a:r>
            <a:r>
              <a:rPr dirty="0"/>
              <a:t>: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против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, 1949</a:t>
            </a:r>
          </a:p>
          <a:p>
            <a:r>
              <a:rPr dirty="0" err="1"/>
              <a:t>Миссис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родила</a:t>
            </a:r>
            <a:r>
              <a:rPr dirty="0"/>
              <a:t> </a:t>
            </a:r>
            <a:r>
              <a:rPr dirty="0" err="1"/>
              <a:t>ребёнка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349 </a:t>
            </a:r>
            <a:r>
              <a:rPr dirty="0" err="1"/>
              <a:t>дней</a:t>
            </a:r>
            <a:r>
              <a:rPr dirty="0"/>
              <a:t> </a:t>
            </a:r>
            <a:r>
              <a:rPr dirty="0" err="1"/>
              <a:t>после</a:t>
            </a:r>
            <a:r>
              <a:rPr dirty="0"/>
              <a:t> </a:t>
            </a:r>
            <a:r>
              <a:rPr dirty="0" err="1"/>
              <a:t>того</a:t>
            </a:r>
            <a:r>
              <a:rPr dirty="0"/>
              <a:t>,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мистер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уехал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военную</a:t>
            </a:r>
            <a:r>
              <a:rPr dirty="0"/>
              <a:t> </a:t>
            </a:r>
            <a:r>
              <a:rPr dirty="0" err="1"/>
              <a:t>службу</a:t>
            </a:r>
            <a:endParaRPr dirty="0"/>
          </a:p>
          <a:p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здесь</a:t>
            </a:r>
            <a:r>
              <a:rPr dirty="0"/>
              <a:t>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так</a:t>
            </a:r>
            <a:r>
              <a:rPr dirty="0"/>
              <a:t>?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это</a:t>
            </a:r>
            <a:r>
              <a:rPr dirty="0"/>
              <a:t> </a:t>
            </a:r>
            <a:r>
              <a:rPr dirty="0" err="1"/>
              <a:t>доказать</a:t>
            </a:r>
            <a:r>
              <a:rPr dirty="0"/>
              <a:t>?</a:t>
            </a:r>
          </a:p>
        </p:txBody>
      </p:sp>
      <p:sp>
        <p:nvSpPr>
          <p:cNvPr id="428" name="Shape 428"/>
          <p:cNvSpPr>
            <a:spLocks noGrp="1"/>
          </p:cNvSpPr>
          <p:nvPr>
            <p:ph type="sldNum" sz="quarter" idx="12"/>
          </p:nvPr>
        </p:nvSpPr>
        <p:spPr>
          <a:xfrm>
            <a:off x="11864260" y="6487043"/>
            <a:ext cx="300721" cy="3385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13816">
              <a:defRPr sz="1958"/>
            </a:lvl1pPr>
          </a:lstStyle>
          <a:p>
            <a:pPr defTabSz="1219170"/>
            <a:r>
              <a:rPr lang="ru-RU" sz="3733" dirty="0"/>
              <a:t>Нормальное распределение</a:t>
            </a:r>
            <a:endParaRPr sz="3733" dirty="0"/>
          </a:p>
        </p:txBody>
      </p:sp>
    </p:spTree>
    <p:extLst>
      <p:ext uri="{BB962C8B-B14F-4D97-AF65-F5344CB8AC3E}">
        <p14:creationId xmlns:p14="http://schemas.microsoft.com/office/powerpoint/2010/main" val="969895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053096-FF8D-0C45-9E86-4F1684067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b="1" dirty="0"/>
                  <a:t>Эксперт</a:t>
                </a:r>
                <a:r>
                  <a:rPr lang="ru-RU" dirty="0"/>
                  <a:t> придумывает признаки (столбцы)</a:t>
                </a:r>
              </a:p>
              <a:p>
                <a:r>
                  <a:rPr lang="ru-RU" b="1" dirty="0"/>
                  <a:t>Эксперт</a:t>
                </a:r>
                <a:r>
                  <a:rPr lang="ru-RU" dirty="0"/>
                  <a:t> придумывает вид формулы (задает класс моделей)</a:t>
                </a:r>
              </a:p>
              <a:p>
                <a:pPr lvl="1"/>
                <a:r>
                  <a:rPr lang="ru-RU" dirty="0"/>
                  <a:t>Например: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endParaRPr lang="ru-RU" dirty="0"/>
              </a:p>
              <a:p>
                <a:r>
                  <a:rPr lang="ru-RU" b="1" dirty="0"/>
                  <a:t>Компьютер</a:t>
                </a:r>
                <a:r>
                  <a:rPr lang="ru-RU" dirty="0"/>
                  <a:t> подбирает параметры формулы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из примера) так, чтобы ошибка на обучающей выборка была как можно меньше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053096-FF8D-0C45-9E86-4F1684067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4" t="-22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863DA9-66DA-CC4B-BDD1-D42EF59B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происходит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154984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Схема работы машинного обучения</a:t>
            </a:r>
            <a:endParaRPr lang="en-US" dirty="0"/>
          </a:p>
        </p:txBody>
      </p:sp>
      <p:sp>
        <p:nvSpPr>
          <p:cNvPr id="5" name="Rectangle 3"/>
          <p:cNvSpPr/>
          <p:nvPr/>
        </p:nvSpPr>
        <p:spPr>
          <a:xfrm>
            <a:off x="1383891" y="1409541"/>
            <a:ext cx="2561044" cy="1059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Обучающая выборка</a:t>
            </a:r>
          </a:p>
        </p:txBody>
      </p:sp>
      <p:sp>
        <p:nvSpPr>
          <p:cNvPr id="6" name="Rectangle 4"/>
          <p:cNvSpPr/>
          <p:nvPr/>
        </p:nvSpPr>
        <p:spPr>
          <a:xfrm>
            <a:off x="4792133" y="1413738"/>
            <a:ext cx="2363587" cy="1059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Извлечение признаков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7981950" y="1409541"/>
            <a:ext cx="2113261" cy="10268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Обучение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алгоритма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"/>
              <p:cNvSpPr/>
              <p:nvPr/>
            </p:nvSpPr>
            <p:spPr>
              <a:xfrm>
                <a:off x="7981949" y="4413688"/>
                <a:ext cx="2113263" cy="83345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𝑎</m:t>
                      </m:r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𝑥</m:t>
                      </m:r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49" y="4413688"/>
                <a:ext cx="2113263" cy="833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/>
          <p:cNvSpPr/>
          <p:nvPr/>
        </p:nvSpPr>
        <p:spPr>
          <a:xfrm>
            <a:off x="2552526" y="4572989"/>
            <a:ext cx="2898689" cy="7286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Новый объект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7687087" y="6023180"/>
            <a:ext cx="2702984" cy="6395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Предсказание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1" name="Right Arrow 9"/>
          <p:cNvSpPr/>
          <p:nvPr/>
        </p:nvSpPr>
        <p:spPr>
          <a:xfrm>
            <a:off x="4031889" y="1787612"/>
            <a:ext cx="652323" cy="328731"/>
          </a:xfrm>
          <a:prstGeom prst="right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2" name="Right Arrow 10"/>
          <p:cNvSpPr/>
          <p:nvPr/>
        </p:nvSpPr>
        <p:spPr>
          <a:xfrm>
            <a:off x="7242673" y="1807048"/>
            <a:ext cx="652323" cy="328731"/>
          </a:xfrm>
          <a:prstGeom prst="right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3" name="Down Arrow 11"/>
          <p:cNvSpPr/>
          <p:nvPr/>
        </p:nvSpPr>
        <p:spPr>
          <a:xfrm>
            <a:off x="8799784" y="2492665"/>
            <a:ext cx="477595" cy="269547"/>
          </a:xfrm>
          <a:prstGeom prst="down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4" name="Right Arrow 12"/>
          <p:cNvSpPr/>
          <p:nvPr/>
        </p:nvSpPr>
        <p:spPr>
          <a:xfrm>
            <a:off x="5694730" y="4721091"/>
            <a:ext cx="2166644" cy="414707"/>
          </a:xfrm>
          <a:prstGeom prst="right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5" name="Down Arrow 13"/>
          <p:cNvSpPr/>
          <p:nvPr/>
        </p:nvSpPr>
        <p:spPr>
          <a:xfrm>
            <a:off x="8799784" y="5349394"/>
            <a:ext cx="477595" cy="516093"/>
          </a:xfrm>
          <a:prstGeom prst="down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7" name="Rectangle 5"/>
          <p:cNvSpPr/>
          <p:nvPr/>
        </p:nvSpPr>
        <p:spPr>
          <a:xfrm>
            <a:off x="7912805" y="2840257"/>
            <a:ext cx="2251547" cy="10523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Валидация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алгоритма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8" name="Down Arrow 11"/>
          <p:cNvSpPr/>
          <p:nvPr/>
        </p:nvSpPr>
        <p:spPr>
          <a:xfrm>
            <a:off x="8799781" y="3996122"/>
            <a:ext cx="477595" cy="343817"/>
          </a:xfrm>
          <a:prstGeom prst="down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3229" y="2394981"/>
            <a:ext cx="3256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Тысячи объектов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39113" y="5384638"/>
            <a:ext cx="446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Сотни тысяч объектов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22" name="Alternate Process 21">
            <a:extLst>
              <a:ext uri="{FF2B5EF4-FFF2-40B4-BE49-F238E27FC236}">
                <a16:creationId xmlns:a16="http://schemas.microsoft.com/office/drawing/2014/main" id="{7E9E6D90-9018-8246-9476-2C49DDD557BB}"/>
              </a:ext>
            </a:extLst>
          </p:cNvPr>
          <p:cNvSpPr/>
          <p:nvPr/>
        </p:nvSpPr>
        <p:spPr>
          <a:xfrm>
            <a:off x="801486" y="1219200"/>
            <a:ext cx="6697429" cy="1791333"/>
          </a:xfrm>
          <a:prstGeom prst="flowChartAlternateProcess">
            <a:avLst/>
          </a:prstGeom>
          <a:noFill/>
          <a:ln w="53975">
            <a:solidFill>
              <a:srgbClr val="FFC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04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065F0-C233-3946-AB4F-AA011312ABDC}"/>
              </a:ext>
            </a:extLst>
          </p:cNvPr>
          <p:cNvSpPr/>
          <p:nvPr/>
        </p:nvSpPr>
        <p:spPr>
          <a:xfrm>
            <a:off x="2690648" y="1996965"/>
            <a:ext cx="2154620" cy="2154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Модель</a:t>
            </a:r>
          </a:p>
          <a:p>
            <a:pPr algn="ctr"/>
            <a:endParaRPr lang="ru-RU" sz="2400" dirty="0"/>
          </a:p>
          <a:p>
            <a:pPr algn="ctr"/>
            <a:endParaRPr lang="en-RU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41DD4B-899C-8746-BA91-A81F63B67A8A}"/>
              </a:ext>
            </a:extLst>
          </p:cNvPr>
          <p:cNvSpPr/>
          <p:nvPr/>
        </p:nvSpPr>
        <p:spPr>
          <a:xfrm>
            <a:off x="2942896" y="3295731"/>
            <a:ext cx="1650124" cy="6831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  <a:endParaRPr lang="en-R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A1303E3-35EF-5C48-8C9F-4F426F3A44D8}"/>
              </a:ext>
            </a:extLst>
          </p:cNvPr>
          <p:cNvSpPr/>
          <p:nvPr/>
        </p:nvSpPr>
        <p:spPr>
          <a:xfrm>
            <a:off x="388882" y="2798009"/>
            <a:ext cx="1366345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Объект</a:t>
            </a:r>
            <a:endParaRPr lang="en-RU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1DB219-42B2-8B45-B343-E93EC43C4276}"/>
              </a:ext>
            </a:extLst>
          </p:cNvPr>
          <p:cNvSpPr/>
          <p:nvPr/>
        </p:nvSpPr>
        <p:spPr>
          <a:xfrm>
            <a:off x="5780689" y="2798009"/>
            <a:ext cx="1513491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Ответ модели</a:t>
            </a:r>
            <a:endParaRPr lang="en-RU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E330B7F-8AF0-9043-AFD5-C4A70C02148F}"/>
              </a:ext>
            </a:extLst>
          </p:cNvPr>
          <p:cNvSpPr/>
          <p:nvPr/>
        </p:nvSpPr>
        <p:spPr>
          <a:xfrm>
            <a:off x="1928648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8BB3264-3510-8348-86B3-A2B756EA1F66}"/>
              </a:ext>
            </a:extLst>
          </p:cNvPr>
          <p:cNvSpPr/>
          <p:nvPr/>
        </p:nvSpPr>
        <p:spPr>
          <a:xfrm>
            <a:off x="5050219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C9C6D4-1E14-ED42-8EB1-F246389181BC}"/>
              </a:ext>
            </a:extLst>
          </p:cNvPr>
          <p:cNvSpPr/>
          <p:nvPr/>
        </p:nvSpPr>
        <p:spPr>
          <a:xfrm>
            <a:off x="5780689" y="3702638"/>
            <a:ext cx="1513491" cy="552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Правильный ответ</a:t>
            </a:r>
            <a:endParaRPr lang="en-RU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E6FF1EB-EAB5-7047-8559-635682CC0646}"/>
              </a:ext>
            </a:extLst>
          </p:cNvPr>
          <p:cNvSpPr/>
          <p:nvPr/>
        </p:nvSpPr>
        <p:spPr>
          <a:xfrm>
            <a:off x="7467601" y="2895599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0536D69-84BB-0A43-8D00-E97A9E216378}"/>
              </a:ext>
            </a:extLst>
          </p:cNvPr>
          <p:cNvSpPr/>
          <p:nvPr/>
        </p:nvSpPr>
        <p:spPr>
          <a:xfrm>
            <a:off x="7467601" y="3802486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FA48-E22B-2347-9B37-BAC45A91C9FA}"/>
              </a:ext>
            </a:extLst>
          </p:cNvPr>
          <p:cNvSpPr/>
          <p:nvPr/>
        </p:nvSpPr>
        <p:spPr>
          <a:xfrm>
            <a:off x="8198071" y="2433144"/>
            <a:ext cx="1513491" cy="21546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Функция потерь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41262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FAF62D-E253-2345-9BB4-C02AAD14FA98}"/>
              </a:ext>
            </a:extLst>
          </p:cNvPr>
          <p:cNvSpPr/>
          <p:nvPr/>
        </p:nvSpPr>
        <p:spPr>
          <a:xfrm>
            <a:off x="2690648" y="1996965"/>
            <a:ext cx="2154620" cy="2154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Модель</a:t>
            </a:r>
          </a:p>
          <a:p>
            <a:pPr algn="ctr"/>
            <a:endParaRPr lang="ru-RU" sz="2400" dirty="0"/>
          </a:p>
          <a:p>
            <a:pPr algn="ctr"/>
            <a:endParaRPr lang="en-RU" sz="2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DD81770-98CD-BA47-BF00-D4FA877CE1F3}"/>
              </a:ext>
            </a:extLst>
          </p:cNvPr>
          <p:cNvSpPr/>
          <p:nvPr/>
        </p:nvSpPr>
        <p:spPr>
          <a:xfrm>
            <a:off x="2942896" y="3295731"/>
            <a:ext cx="1650124" cy="6831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  <a:endParaRPr lang="en-RU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9CCB490-46F4-0A4F-82F4-12CEF20DBBF6}"/>
              </a:ext>
            </a:extLst>
          </p:cNvPr>
          <p:cNvSpPr/>
          <p:nvPr/>
        </p:nvSpPr>
        <p:spPr>
          <a:xfrm>
            <a:off x="388882" y="2798009"/>
            <a:ext cx="1366345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Объект</a:t>
            </a:r>
            <a:endParaRPr lang="en-RU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36F1145-163E-294B-857C-98DC6B32A325}"/>
              </a:ext>
            </a:extLst>
          </p:cNvPr>
          <p:cNvSpPr/>
          <p:nvPr/>
        </p:nvSpPr>
        <p:spPr>
          <a:xfrm>
            <a:off x="5780689" y="2798009"/>
            <a:ext cx="1513491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Ответ модели</a:t>
            </a:r>
            <a:endParaRPr lang="en-RU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4991FF3-A5BC-C84E-B4E6-C2891790A353}"/>
              </a:ext>
            </a:extLst>
          </p:cNvPr>
          <p:cNvSpPr/>
          <p:nvPr/>
        </p:nvSpPr>
        <p:spPr>
          <a:xfrm>
            <a:off x="1928648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183313E-8823-9A48-AA55-CD67E096AE54}"/>
              </a:ext>
            </a:extLst>
          </p:cNvPr>
          <p:cNvSpPr/>
          <p:nvPr/>
        </p:nvSpPr>
        <p:spPr>
          <a:xfrm>
            <a:off x="5050219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D8A7A91-BEBF-7F46-BD47-036D82FBBADF}"/>
              </a:ext>
            </a:extLst>
          </p:cNvPr>
          <p:cNvSpPr/>
          <p:nvPr/>
        </p:nvSpPr>
        <p:spPr>
          <a:xfrm>
            <a:off x="5780689" y="3702638"/>
            <a:ext cx="1513491" cy="552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Правильный ответ</a:t>
            </a:r>
            <a:endParaRPr lang="en-RU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F5E1992-9D83-854E-B57A-630FA90661DD}"/>
              </a:ext>
            </a:extLst>
          </p:cNvPr>
          <p:cNvSpPr/>
          <p:nvPr/>
        </p:nvSpPr>
        <p:spPr>
          <a:xfrm>
            <a:off x="7467601" y="2895599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80C060D-84B4-1F45-91FD-2F65F4235990}"/>
              </a:ext>
            </a:extLst>
          </p:cNvPr>
          <p:cNvSpPr/>
          <p:nvPr/>
        </p:nvSpPr>
        <p:spPr>
          <a:xfrm>
            <a:off x="7467601" y="3802486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2FD0C1A-73D6-964B-A7E9-3941C09E2B2E}"/>
              </a:ext>
            </a:extLst>
          </p:cNvPr>
          <p:cNvSpPr/>
          <p:nvPr/>
        </p:nvSpPr>
        <p:spPr>
          <a:xfrm>
            <a:off x="8198071" y="2433144"/>
            <a:ext cx="1513491" cy="21546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Функция потерь</a:t>
            </a:r>
            <a:endParaRPr lang="en-RU" sz="2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72BB4A-25F2-934F-B3BD-0B9FC12A973D}"/>
              </a:ext>
            </a:extLst>
          </p:cNvPr>
          <p:cNvSpPr/>
          <p:nvPr/>
        </p:nvSpPr>
        <p:spPr>
          <a:xfrm>
            <a:off x="9884983" y="3350540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6" name="Picture 2" descr="😢 Tear Emoji Meaning with Pictures: from A to Z">
            <a:extLst>
              <a:ext uri="{FF2B5EF4-FFF2-40B4-BE49-F238E27FC236}">
                <a16:creationId xmlns:a16="http://schemas.microsoft.com/office/drawing/2014/main" id="{8DDFC88E-1B75-1A45-9838-B8761F516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520" y="2695026"/>
            <a:ext cx="1456559" cy="14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114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FAF62D-E253-2345-9BB4-C02AAD14FA98}"/>
              </a:ext>
            </a:extLst>
          </p:cNvPr>
          <p:cNvSpPr/>
          <p:nvPr/>
        </p:nvSpPr>
        <p:spPr>
          <a:xfrm>
            <a:off x="2690648" y="1996965"/>
            <a:ext cx="2154620" cy="2154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Модель</a:t>
            </a:r>
          </a:p>
          <a:p>
            <a:pPr algn="ctr"/>
            <a:endParaRPr lang="ru-RU" sz="2400" dirty="0"/>
          </a:p>
          <a:p>
            <a:pPr algn="ctr"/>
            <a:endParaRPr lang="en-RU" sz="2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DD81770-98CD-BA47-BF00-D4FA877CE1F3}"/>
              </a:ext>
            </a:extLst>
          </p:cNvPr>
          <p:cNvSpPr/>
          <p:nvPr/>
        </p:nvSpPr>
        <p:spPr>
          <a:xfrm>
            <a:off x="2942896" y="3295731"/>
            <a:ext cx="1650124" cy="6831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  <a:endParaRPr lang="en-RU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9CCB490-46F4-0A4F-82F4-12CEF20DBBF6}"/>
              </a:ext>
            </a:extLst>
          </p:cNvPr>
          <p:cNvSpPr/>
          <p:nvPr/>
        </p:nvSpPr>
        <p:spPr>
          <a:xfrm>
            <a:off x="388882" y="2798009"/>
            <a:ext cx="1366345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Объект</a:t>
            </a:r>
            <a:endParaRPr lang="en-RU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36F1145-163E-294B-857C-98DC6B32A325}"/>
              </a:ext>
            </a:extLst>
          </p:cNvPr>
          <p:cNvSpPr/>
          <p:nvPr/>
        </p:nvSpPr>
        <p:spPr>
          <a:xfrm>
            <a:off x="5780689" y="2798009"/>
            <a:ext cx="1513491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Ответ модели</a:t>
            </a:r>
            <a:endParaRPr lang="en-RU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4991FF3-A5BC-C84E-B4E6-C2891790A353}"/>
              </a:ext>
            </a:extLst>
          </p:cNvPr>
          <p:cNvSpPr/>
          <p:nvPr/>
        </p:nvSpPr>
        <p:spPr>
          <a:xfrm>
            <a:off x="1928648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183313E-8823-9A48-AA55-CD67E096AE54}"/>
              </a:ext>
            </a:extLst>
          </p:cNvPr>
          <p:cNvSpPr/>
          <p:nvPr/>
        </p:nvSpPr>
        <p:spPr>
          <a:xfrm>
            <a:off x="5050219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D8A7A91-BEBF-7F46-BD47-036D82FBBADF}"/>
              </a:ext>
            </a:extLst>
          </p:cNvPr>
          <p:cNvSpPr/>
          <p:nvPr/>
        </p:nvSpPr>
        <p:spPr>
          <a:xfrm>
            <a:off x="5780689" y="3702638"/>
            <a:ext cx="1513491" cy="552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Правильный ответ</a:t>
            </a:r>
            <a:endParaRPr lang="en-RU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F5E1992-9D83-854E-B57A-630FA90661DD}"/>
              </a:ext>
            </a:extLst>
          </p:cNvPr>
          <p:cNvSpPr/>
          <p:nvPr/>
        </p:nvSpPr>
        <p:spPr>
          <a:xfrm>
            <a:off x="7467601" y="2895599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80C060D-84B4-1F45-91FD-2F65F4235990}"/>
              </a:ext>
            </a:extLst>
          </p:cNvPr>
          <p:cNvSpPr/>
          <p:nvPr/>
        </p:nvSpPr>
        <p:spPr>
          <a:xfrm>
            <a:off x="7467601" y="3802486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2FD0C1A-73D6-964B-A7E9-3941C09E2B2E}"/>
              </a:ext>
            </a:extLst>
          </p:cNvPr>
          <p:cNvSpPr/>
          <p:nvPr/>
        </p:nvSpPr>
        <p:spPr>
          <a:xfrm>
            <a:off x="8198071" y="2433144"/>
            <a:ext cx="1513491" cy="21546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Функция потерь</a:t>
            </a:r>
            <a:endParaRPr lang="en-RU" sz="2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72BB4A-25F2-934F-B3BD-0B9FC12A973D}"/>
              </a:ext>
            </a:extLst>
          </p:cNvPr>
          <p:cNvSpPr/>
          <p:nvPr/>
        </p:nvSpPr>
        <p:spPr>
          <a:xfrm>
            <a:off x="9884983" y="3350540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6" name="Picture 2" descr="😢 Tear Emoji Meaning with Pictures: from A to Z">
            <a:extLst>
              <a:ext uri="{FF2B5EF4-FFF2-40B4-BE49-F238E27FC236}">
                <a16:creationId xmlns:a16="http://schemas.microsoft.com/office/drawing/2014/main" id="{8DDFC88E-1B75-1A45-9838-B8761F516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520" y="2695026"/>
            <a:ext cx="1456559" cy="14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2D6B95-154C-2E40-A2A3-8CD0A2303648}"/>
              </a:ext>
            </a:extLst>
          </p:cNvPr>
          <p:cNvCxnSpPr/>
          <p:nvPr/>
        </p:nvCxnSpPr>
        <p:spPr>
          <a:xfrm flipH="1">
            <a:off x="11353799" y="4151585"/>
            <a:ext cx="1" cy="11246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052D6B-B383-9E4E-9035-84932ADC5B84}"/>
              </a:ext>
            </a:extLst>
          </p:cNvPr>
          <p:cNvCxnSpPr>
            <a:cxnSpLocks/>
          </p:cNvCxnSpPr>
          <p:nvPr/>
        </p:nvCxnSpPr>
        <p:spPr>
          <a:xfrm>
            <a:off x="3791388" y="5276193"/>
            <a:ext cx="75624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7EDB23-E4B0-F94C-BF37-01A95E22B820}"/>
              </a:ext>
            </a:extLst>
          </p:cNvPr>
          <p:cNvCxnSpPr>
            <a:cxnSpLocks/>
          </p:cNvCxnSpPr>
          <p:nvPr/>
        </p:nvCxnSpPr>
        <p:spPr>
          <a:xfrm flipH="1" flipV="1">
            <a:off x="3767958" y="4151585"/>
            <a:ext cx="23430" cy="1124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C4308DF-58C6-AF4F-A9F1-2D774BD96BD4}"/>
              </a:ext>
            </a:extLst>
          </p:cNvPr>
          <p:cNvSpPr txBox="1"/>
          <p:nvPr/>
        </p:nvSpPr>
        <p:spPr>
          <a:xfrm>
            <a:off x="6433933" y="5339305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подкрутить параметры!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92018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F26E77E-E2CB-E743-AF3A-896426CFD4A0}"/>
              </a:ext>
            </a:extLst>
          </p:cNvPr>
          <p:cNvSpPr/>
          <p:nvPr/>
        </p:nvSpPr>
        <p:spPr>
          <a:xfrm>
            <a:off x="2690648" y="1996965"/>
            <a:ext cx="2154620" cy="2154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Модель</a:t>
            </a:r>
          </a:p>
          <a:p>
            <a:pPr algn="ctr"/>
            <a:endParaRPr lang="ru-RU" sz="2400" dirty="0"/>
          </a:p>
          <a:p>
            <a:pPr algn="ctr"/>
            <a:endParaRPr lang="en-RU" sz="24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1ECA52B-55E4-4248-A2A5-6D77EDB9F735}"/>
              </a:ext>
            </a:extLst>
          </p:cNvPr>
          <p:cNvSpPr/>
          <p:nvPr/>
        </p:nvSpPr>
        <p:spPr>
          <a:xfrm>
            <a:off x="2942896" y="3295731"/>
            <a:ext cx="1650124" cy="6831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  <a:endParaRPr lang="en-RU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FA7FAE6-DCAB-1E46-A027-FE9FE3B80C61}"/>
              </a:ext>
            </a:extLst>
          </p:cNvPr>
          <p:cNvSpPr/>
          <p:nvPr/>
        </p:nvSpPr>
        <p:spPr>
          <a:xfrm>
            <a:off x="388882" y="2798009"/>
            <a:ext cx="1366345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Объект</a:t>
            </a:r>
            <a:endParaRPr lang="en-RU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850277F-A5A1-0448-81A9-132BE2F00978}"/>
              </a:ext>
            </a:extLst>
          </p:cNvPr>
          <p:cNvSpPr/>
          <p:nvPr/>
        </p:nvSpPr>
        <p:spPr>
          <a:xfrm>
            <a:off x="5780689" y="2798009"/>
            <a:ext cx="1513491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Ответ модели</a:t>
            </a:r>
            <a:endParaRPr lang="en-RU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A18AECB-FA29-9343-8DA0-CF31D5C2A289}"/>
              </a:ext>
            </a:extLst>
          </p:cNvPr>
          <p:cNvSpPr/>
          <p:nvPr/>
        </p:nvSpPr>
        <p:spPr>
          <a:xfrm>
            <a:off x="1928648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1A09F06-FC3F-144D-85AB-708E7AECC935}"/>
              </a:ext>
            </a:extLst>
          </p:cNvPr>
          <p:cNvSpPr/>
          <p:nvPr/>
        </p:nvSpPr>
        <p:spPr>
          <a:xfrm>
            <a:off x="5050219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64B934C-A187-4F4F-BA17-46C82F3F2ACC}"/>
              </a:ext>
            </a:extLst>
          </p:cNvPr>
          <p:cNvSpPr/>
          <p:nvPr/>
        </p:nvSpPr>
        <p:spPr>
          <a:xfrm>
            <a:off x="5780689" y="3702638"/>
            <a:ext cx="1513491" cy="552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Правильный ответ</a:t>
            </a:r>
            <a:endParaRPr lang="en-RU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FDAEAAEE-3DBF-EB4D-B750-17A20576B5EB}"/>
              </a:ext>
            </a:extLst>
          </p:cNvPr>
          <p:cNvSpPr/>
          <p:nvPr/>
        </p:nvSpPr>
        <p:spPr>
          <a:xfrm>
            <a:off x="7467601" y="2895599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B8D7DC-D1C9-EA4F-92B1-D2DC14228F4E}"/>
              </a:ext>
            </a:extLst>
          </p:cNvPr>
          <p:cNvSpPr/>
          <p:nvPr/>
        </p:nvSpPr>
        <p:spPr>
          <a:xfrm>
            <a:off x="7467601" y="3802486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AE6FDF8-F467-8046-98C2-D25238CE0E41}"/>
              </a:ext>
            </a:extLst>
          </p:cNvPr>
          <p:cNvSpPr/>
          <p:nvPr/>
        </p:nvSpPr>
        <p:spPr>
          <a:xfrm>
            <a:off x="8198071" y="2433144"/>
            <a:ext cx="1513491" cy="21546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Функция потерь</a:t>
            </a:r>
            <a:endParaRPr lang="en-RU" sz="2400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65EB039-2817-6845-BD75-41FCE9D3F90D}"/>
              </a:ext>
            </a:extLst>
          </p:cNvPr>
          <p:cNvSpPr/>
          <p:nvPr/>
        </p:nvSpPr>
        <p:spPr>
          <a:xfrm>
            <a:off x="9884983" y="3350540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8BEB75-F8EC-E146-94E4-0E8710EF037B}"/>
              </a:ext>
            </a:extLst>
          </p:cNvPr>
          <p:cNvCxnSpPr/>
          <p:nvPr/>
        </p:nvCxnSpPr>
        <p:spPr>
          <a:xfrm flipH="1">
            <a:off x="11353799" y="4151585"/>
            <a:ext cx="1" cy="11246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1894F3-19E2-8E4F-AD78-6C56731CC5E4}"/>
              </a:ext>
            </a:extLst>
          </p:cNvPr>
          <p:cNvCxnSpPr>
            <a:cxnSpLocks/>
          </p:cNvCxnSpPr>
          <p:nvPr/>
        </p:nvCxnSpPr>
        <p:spPr>
          <a:xfrm>
            <a:off x="3791388" y="5276193"/>
            <a:ext cx="75624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3847CB-8426-EC4F-842D-C44250751151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3767958" y="4151585"/>
            <a:ext cx="23430" cy="1124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8DF94CF-D546-7342-B698-B99A39BEE6A8}"/>
              </a:ext>
            </a:extLst>
          </p:cNvPr>
          <p:cNvSpPr txBox="1"/>
          <p:nvPr/>
        </p:nvSpPr>
        <p:spPr>
          <a:xfrm>
            <a:off x="6433933" y="5339305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 так сойдёт</a:t>
            </a:r>
            <a:endParaRPr lang="en-RU" dirty="0"/>
          </a:p>
        </p:txBody>
      </p:sp>
      <p:pic>
        <p:nvPicPr>
          <p:cNvPr id="46" name="Picture 8" descr="😄 Download Grinning Face With Smiling Eyes Emoji by JoyPixels™">
            <a:extLst>
              <a:ext uri="{FF2B5EF4-FFF2-40B4-BE49-F238E27FC236}">
                <a16:creationId xmlns:a16="http://schemas.microsoft.com/office/drawing/2014/main" id="{F830C57A-A612-DA40-BC81-0AE76C78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08" y="2859349"/>
            <a:ext cx="1248182" cy="124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011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F26E77E-E2CB-E743-AF3A-896426CFD4A0}"/>
              </a:ext>
            </a:extLst>
          </p:cNvPr>
          <p:cNvSpPr/>
          <p:nvPr/>
        </p:nvSpPr>
        <p:spPr>
          <a:xfrm>
            <a:off x="2690648" y="1996965"/>
            <a:ext cx="2154620" cy="2154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Модель</a:t>
            </a:r>
          </a:p>
          <a:p>
            <a:pPr algn="ctr"/>
            <a:endParaRPr lang="ru-RU" sz="2400" dirty="0"/>
          </a:p>
          <a:p>
            <a:pPr algn="ctr"/>
            <a:endParaRPr lang="en-RU" sz="24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1ECA52B-55E4-4248-A2A5-6D77EDB9F735}"/>
              </a:ext>
            </a:extLst>
          </p:cNvPr>
          <p:cNvSpPr/>
          <p:nvPr/>
        </p:nvSpPr>
        <p:spPr>
          <a:xfrm>
            <a:off x="2942896" y="3295731"/>
            <a:ext cx="1650124" cy="6831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  <a:endParaRPr lang="en-RU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FA7FAE6-DCAB-1E46-A027-FE9FE3B80C61}"/>
              </a:ext>
            </a:extLst>
          </p:cNvPr>
          <p:cNvSpPr/>
          <p:nvPr/>
        </p:nvSpPr>
        <p:spPr>
          <a:xfrm>
            <a:off x="388882" y="2798009"/>
            <a:ext cx="1366345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Объект</a:t>
            </a:r>
            <a:endParaRPr lang="en-RU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850277F-A5A1-0448-81A9-132BE2F00978}"/>
              </a:ext>
            </a:extLst>
          </p:cNvPr>
          <p:cNvSpPr/>
          <p:nvPr/>
        </p:nvSpPr>
        <p:spPr>
          <a:xfrm>
            <a:off x="5780689" y="2798009"/>
            <a:ext cx="1513491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Ответ модели</a:t>
            </a:r>
            <a:endParaRPr lang="en-RU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A18AECB-FA29-9343-8DA0-CF31D5C2A289}"/>
              </a:ext>
            </a:extLst>
          </p:cNvPr>
          <p:cNvSpPr/>
          <p:nvPr/>
        </p:nvSpPr>
        <p:spPr>
          <a:xfrm>
            <a:off x="1928648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1A09F06-FC3F-144D-85AB-708E7AECC935}"/>
              </a:ext>
            </a:extLst>
          </p:cNvPr>
          <p:cNvSpPr/>
          <p:nvPr/>
        </p:nvSpPr>
        <p:spPr>
          <a:xfrm>
            <a:off x="5050219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64B934C-A187-4F4F-BA17-46C82F3F2ACC}"/>
              </a:ext>
            </a:extLst>
          </p:cNvPr>
          <p:cNvSpPr/>
          <p:nvPr/>
        </p:nvSpPr>
        <p:spPr>
          <a:xfrm>
            <a:off x="5780689" y="3702638"/>
            <a:ext cx="1513491" cy="552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Правильный ответ</a:t>
            </a:r>
            <a:endParaRPr lang="en-RU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FDAEAAEE-3DBF-EB4D-B750-17A20576B5EB}"/>
              </a:ext>
            </a:extLst>
          </p:cNvPr>
          <p:cNvSpPr/>
          <p:nvPr/>
        </p:nvSpPr>
        <p:spPr>
          <a:xfrm>
            <a:off x="7467601" y="2895599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B8D7DC-D1C9-EA4F-92B1-D2DC14228F4E}"/>
              </a:ext>
            </a:extLst>
          </p:cNvPr>
          <p:cNvSpPr/>
          <p:nvPr/>
        </p:nvSpPr>
        <p:spPr>
          <a:xfrm>
            <a:off x="7467601" y="3802486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AE6FDF8-F467-8046-98C2-D25238CE0E41}"/>
              </a:ext>
            </a:extLst>
          </p:cNvPr>
          <p:cNvSpPr/>
          <p:nvPr/>
        </p:nvSpPr>
        <p:spPr>
          <a:xfrm>
            <a:off x="8198071" y="2433144"/>
            <a:ext cx="1513491" cy="21546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Функция потерь</a:t>
            </a:r>
            <a:endParaRPr lang="en-RU" sz="2400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65EB039-2817-6845-BD75-41FCE9D3F90D}"/>
              </a:ext>
            </a:extLst>
          </p:cNvPr>
          <p:cNvSpPr/>
          <p:nvPr/>
        </p:nvSpPr>
        <p:spPr>
          <a:xfrm>
            <a:off x="9884983" y="3350540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8BEB75-F8EC-E146-94E4-0E8710EF037B}"/>
              </a:ext>
            </a:extLst>
          </p:cNvPr>
          <p:cNvCxnSpPr/>
          <p:nvPr/>
        </p:nvCxnSpPr>
        <p:spPr>
          <a:xfrm flipH="1">
            <a:off x="11353799" y="4151585"/>
            <a:ext cx="1" cy="11246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1894F3-19E2-8E4F-AD78-6C56731CC5E4}"/>
              </a:ext>
            </a:extLst>
          </p:cNvPr>
          <p:cNvCxnSpPr>
            <a:cxnSpLocks/>
          </p:cNvCxnSpPr>
          <p:nvPr/>
        </p:nvCxnSpPr>
        <p:spPr>
          <a:xfrm>
            <a:off x="3791388" y="5276193"/>
            <a:ext cx="75624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3847CB-8426-EC4F-842D-C44250751151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3767958" y="4151585"/>
            <a:ext cx="23430" cy="1124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8" descr="😄 Download Grinning Face With Smiling Eyes Emoji by JoyPixels™">
            <a:extLst>
              <a:ext uri="{FF2B5EF4-FFF2-40B4-BE49-F238E27FC236}">
                <a16:creationId xmlns:a16="http://schemas.microsoft.com/office/drawing/2014/main" id="{F830C57A-A612-DA40-BC81-0AE76C78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08" y="2859349"/>
            <a:ext cx="1248182" cy="124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2FF930-1F8D-FE44-97E0-0DF547EBF743}"/>
              </a:ext>
            </a:extLst>
          </p:cNvPr>
          <p:cNvSpPr txBox="1"/>
          <p:nvPr/>
        </p:nvSpPr>
        <p:spPr>
          <a:xfrm>
            <a:off x="3415643" y="5661739"/>
            <a:ext cx="536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По очереди проделываем для всей выборки, пока ошибка уменьшается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1805465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029BC-1B16-F343-8C49-93186DAA2F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9825" y="2485747"/>
            <a:ext cx="7493000" cy="1934633"/>
          </a:xfrm>
        </p:spPr>
        <p:txBody>
          <a:bodyPr anchor="ctr">
            <a:normAutofit/>
          </a:bodyPr>
          <a:lstStyle/>
          <a:p>
            <a:r>
              <a:rPr lang="ru-RU" sz="6133" dirty="0"/>
              <a:t>Регрессия</a:t>
            </a:r>
            <a:endParaRPr lang="en-AU" sz="6133" dirty="0"/>
          </a:p>
        </p:txBody>
      </p:sp>
    </p:spTree>
    <p:extLst>
      <p:ext uri="{BB962C8B-B14F-4D97-AF65-F5344CB8AC3E}">
        <p14:creationId xmlns:p14="http://schemas.microsoft.com/office/powerpoint/2010/main" val="2417987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/Users/zian/Library/Group Containers/UBF8T346G9.Office/msoclip1/01/6AAAA39C-7D75-814C-8511-7EC05142413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6181" y="1949450"/>
            <a:ext cx="46863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28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Линейная модель для регрессии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43823" y="2374900"/>
          <a:ext cx="1538932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2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841" r="323" b="19090"/>
          <a:stretch/>
        </p:blipFill>
        <p:spPr>
          <a:xfrm rot="19499842" flipV="1">
            <a:off x="3978417" y="3373768"/>
            <a:ext cx="5190608" cy="1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0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 descr="/Users/zian/Library/Group Containers/UBF8T346G9.Office/msoclip1/01/6F8BDD49-E571-2E43-81DF-DEA11EBE5BF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9831" y="1949450"/>
            <a:ext cx="46990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29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Линейная модель для регрессии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43823" y="2374900"/>
          <a:ext cx="1538932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2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28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/>
          </p:cNvSpPr>
          <p:nvPr>
            <p:ph idx="1"/>
          </p:nvPr>
        </p:nvSpPr>
        <p:spPr>
          <a:xfrm>
            <a:off x="236517" y="1187532"/>
            <a:ext cx="6274264" cy="5423067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Суд</a:t>
            </a:r>
            <a:r>
              <a:rPr dirty="0"/>
              <a:t>: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против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, 1949</a:t>
            </a:r>
          </a:p>
          <a:p>
            <a:r>
              <a:rPr dirty="0" err="1"/>
              <a:t>Миссис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родила</a:t>
            </a:r>
            <a:r>
              <a:rPr dirty="0"/>
              <a:t> </a:t>
            </a:r>
            <a:r>
              <a:rPr dirty="0" err="1"/>
              <a:t>ребёнка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349 </a:t>
            </a:r>
            <a:r>
              <a:rPr dirty="0" err="1"/>
              <a:t>дней</a:t>
            </a:r>
            <a:r>
              <a:rPr dirty="0"/>
              <a:t> </a:t>
            </a:r>
            <a:r>
              <a:rPr dirty="0" err="1"/>
              <a:t>после</a:t>
            </a:r>
            <a:r>
              <a:rPr dirty="0"/>
              <a:t> </a:t>
            </a:r>
            <a:r>
              <a:rPr dirty="0" err="1"/>
              <a:t>того</a:t>
            </a:r>
            <a:r>
              <a:rPr dirty="0"/>
              <a:t>,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мистер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уехал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военную</a:t>
            </a:r>
            <a:r>
              <a:rPr dirty="0"/>
              <a:t> </a:t>
            </a:r>
            <a:r>
              <a:rPr dirty="0" err="1"/>
              <a:t>службу</a:t>
            </a:r>
            <a:endParaRPr dirty="0"/>
          </a:p>
          <a:p>
            <a:r>
              <a:rPr dirty="0" err="1"/>
              <a:t>Средний</a:t>
            </a:r>
            <a:r>
              <a:rPr dirty="0"/>
              <a:t> </a:t>
            </a:r>
            <a:r>
              <a:rPr dirty="0" err="1"/>
              <a:t>срок</a:t>
            </a:r>
            <a:r>
              <a:rPr dirty="0"/>
              <a:t> </a:t>
            </a:r>
            <a:r>
              <a:rPr dirty="0" err="1"/>
              <a:t>беременности</a:t>
            </a:r>
            <a:r>
              <a:rPr dirty="0"/>
              <a:t> — 280 </a:t>
            </a:r>
            <a:r>
              <a:rPr dirty="0" err="1"/>
              <a:t>дней</a:t>
            </a:r>
            <a:r>
              <a:rPr lang="ru-RU" dirty="0"/>
              <a:t> (40 недель)</a:t>
            </a:r>
          </a:p>
          <a:p>
            <a:r>
              <a:rPr lang="en-US" dirty="0"/>
              <a:t>Preston-Jones v. Preston-Jones (1951)</a:t>
            </a:r>
            <a:r>
              <a:rPr lang="ru-RU" dirty="0"/>
              <a:t>: 360 дней</a:t>
            </a:r>
            <a:endParaRPr dirty="0"/>
          </a:p>
        </p:txBody>
      </p:sp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13816">
              <a:defRPr sz="1958"/>
            </a:lvl1pPr>
          </a:lstStyle>
          <a:p>
            <a:pPr defTabSz="1219170"/>
            <a:r>
              <a:rPr lang="ru-RU" sz="3733" dirty="0"/>
              <a:t>Нормальное распределение</a:t>
            </a:r>
            <a:endParaRPr sz="3733" dirty="0"/>
          </a:p>
        </p:txBody>
      </p:sp>
      <p:pic>
        <p:nvPicPr>
          <p:cNvPr id="434" name="image2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779" y="1813346"/>
            <a:ext cx="5412047" cy="41714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59E01-2127-7415-B018-E493E008E287}"/>
              </a:ext>
            </a:extLst>
          </p:cNvPr>
          <p:cNvSpPr txBox="1"/>
          <p:nvPr/>
        </p:nvSpPr>
        <p:spPr>
          <a:xfrm>
            <a:off x="6838326" y="6210925"/>
            <a:ext cx="4339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https://www.jstor.org/stable/2347159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5883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 descr="/Users/zian/Library/Group Containers/UBF8T346G9.Office/msoclip1/01/3D0FE707-1E81-9944-ADCB-57056EBEF1B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9831" y="1949450"/>
            <a:ext cx="46990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30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Линейная модель для регрессии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43823" y="2374900"/>
          <a:ext cx="1538932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2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993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B3A57BD6-71FE-407A-A1B7-9E4112267E3D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31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Функционал ошибки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hangingPunct="0"/>
                <a:r>
                  <a:rPr lang="en-US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MSE</a:t>
                </a:r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при фиксированном </a:t>
                </a:r>
                <a14:m>
                  <m:oMath xmlns:m="http://schemas.openxmlformats.org/officeDocument/2006/math">
                    <m:r>
                      <a:rPr lang="en-US" sz="2800" b="1" i="1" kern="0">
                        <a:solidFill>
                          <a:schemeClr val="tx1"/>
                        </a:solidFill>
                        <a:latin typeface="Cambria Math" charset="0"/>
                        <a:sym typeface="Calibri"/>
                      </a:rPr>
                      <m:t>𝒂</m:t>
                    </m:r>
                  </m:oMath>
                </a14:m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:</a:t>
                </a:r>
                <a:endParaRPr lang="en-US" sz="28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blipFill>
                <a:blip r:embed="rId2"/>
                <a:stretch>
                  <a:fillRect l="-2849" t="-9302" r="-1709" b="-302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7" hangingPunct="0"/>
                <a:r>
                  <a:rPr lang="ru-RU" sz="32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𝑖</m:t>
                        </m:r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=1</m:t>
                        </m:r>
                      </m:sub>
                      <m:sup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sup>
                      <m:e>
                        <m:sSup>
                          <m:sSupPr>
                            <m:ctrlP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𝒂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𝒃</m:t>
                                </m:r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  <a:blipFill>
                <a:blip r:embed="rId3"/>
                <a:stretch>
                  <a:fillRect l="-7547" t="-85714" b="-1380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2844801" y="1073779"/>
            <a:ext cx="5791200" cy="3689500"/>
            <a:chOff x="2844801" y="1073778"/>
            <a:chExt cx="5791200" cy="368950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8" b="5145"/>
            <a:stretch/>
          </p:blipFill>
          <p:spPr bwMode="auto">
            <a:xfrm>
              <a:off x="2844801" y="1073778"/>
              <a:ext cx="5791200" cy="368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377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>
                            <a:solidFill>
                              <a:srgbClr val="C00000"/>
                            </a:solidFill>
                            <a:latin typeface="Cambria Math" charset="0"/>
                            <a:sym typeface="Calibri"/>
                          </a:rPr>
                          <m:t>𝒃</m:t>
                        </m:r>
                      </m:oMath>
                    </m:oMathPara>
                  </a14:m>
                  <a:endParaRPr lang="en-US" sz="2000" kern="0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3486498" y="1238878"/>
              <a:ext cx="750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 hangingPunct="0"/>
              <a:r>
                <a:rPr lang="en-US" sz="2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MSE</a:t>
              </a:r>
            </a:p>
          </p:txBody>
        </p:sp>
      </p:grpSp>
      <p:sp>
        <p:nvSpPr>
          <p:cNvPr id="8" name="Left Brace 7"/>
          <p:cNvSpPr/>
          <p:nvPr/>
        </p:nvSpPr>
        <p:spPr>
          <a:xfrm rot="16200000">
            <a:off x="8371296" y="5224571"/>
            <a:ext cx="190779" cy="1354991"/>
          </a:xfrm>
          <a:prstGeom prst="leftBrace">
            <a:avLst>
              <a:gd name="adj1" fmla="val 82179"/>
              <a:gd name="adj2" fmla="val 5098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latin typeface="Helvetica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14978" y="5957106"/>
            <a:ext cx="1181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ru-RU" sz="2400" kern="0" dirty="0">
                <a:latin typeface="Calibri"/>
                <a:cs typeface="Calibri"/>
                <a:sym typeface="Calibri"/>
              </a:rPr>
              <a:t>модель</a:t>
            </a: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1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CC1F6-AFC7-E745-A84B-6283879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32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Функционал ошибки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hangingPunct="0"/>
                <a:r>
                  <a:rPr lang="en-US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MSE</a:t>
                </a:r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при фиксированном </a:t>
                </a:r>
                <a14:m>
                  <m:oMath xmlns:m="http://schemas.openxmlformats.org/officeDocument/2006/math">
                    <m:r>
                      <a:rPr lang="en-US" sz="2800" b="1" i="1" kern="0">
                        <a:solidFill>
                          <a:schemeClr val="tx1"/>
                        </a:solidFill>
                        <a:latin typeface="Cambria Math" charset="0"/>
                        <a:sym typeface="Calibri"/>
                      </a:rPr>
                      <m:t>𝒂</m:t>
                    </m:r>
                  </m:oMath>
                </a14:m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:</a:t>
                </a:r>
                <a:endParaRPr lang="en-US" sz="28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blipFill>
                <a:blip r:embed="rId2"/>
                <a:stretch>
                  <a:fillRect l="-2849" t="-9302" r="-1709" b="-302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7" hangingPunct="0"/>
                <a:r>
                  <a:rPr lang="ru-RU" sz="32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𝑖</m:t>
                        </m:r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=1</m:t>
                        </m:r>
                      </m:sub>
                      <m:sup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sup>
                      <m:e>
                        <m:sSup>
                          <m:sSupPr>
                            <m:ctrlP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𝒂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𝒃</m:t>
                                </m:r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  <a:blipFill>
                <a:blip r:embed="rId3"/>
                <a:stretch>
                  <a:fillRect l="-7547" t="-85714" b="-1380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2844801" y="1073779"/>
            <a:ext cx="5791200" cy="3689500"/>
            <a:chOff x="2844801" y="1073778"/>
            <a:chExt cx="5791200" cy="368950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8" b="5145"/>
            <a:stretch/>
          </p:blipFill>
          <p:spPr bwMode="auto">
            <a:xfrm>
              <a:off x="2844801" y="1073778"/>
              <a:ext cx="5791200" cy="368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377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>
                            <a:solidFill>
                              <a:srgbClr val="C00000"/>
                            </a:solidFill>
                            <a:latin typeface="Cambria Math" charset="0"/>
                            <a:sym typeface="Calibri"/>
                          </a:rPr>
                          <m:t>𝒃</m:t>
                        </m:r>
                      </m:oMath>
                    </m:oMathPara>
                  </a14:m>
                  <a:endParaRPr lang="en-US" sz="2000" kern="0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3486498" y="1238878"/>
              <a:ext cx="750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 hangingPunct="0"/>
              <a:r>
                <a:rPr lang="en-US" sz="2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MSE</a:t>
              </a:r>
            </a:p>
          </p:txBody>
        </p:sp>
      </p:grpSp>
      <p:sp>
        <p:nvSpPr>
          <p:cNvPr id="8" name="Left Brace 7"/>
          <p:cNvSpPr/>
          <p:nvPr/>
        </p:nvSpPr>
        <p:spPr>
          <a:xfrm rot="16200000">
            <a:off x="8371296" y="5224571"/>
            <a:ext cx="190779" cy="1354991"/>
          </a:xfrm>
          <a:prstGeom prst="leftBrace">
            <a:avLst>
              <a:gd name="adj1" fmla="val 82179"/>
              <a:gd name="adj2" fmla="val 5098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latin typeface="Helvetica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14978" y="5957106"/>
            <a:ext cx="1181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ru-RU" sz="2400" kern="0" dirty="0">
                <a:latin typeface="Calibri"/>
                <a:cs typeface="Calibri"/>
                <a:sym typeface="Calibri"/>
              </a:rPr>
              <a:t>модель</a:t>
            </a: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86455" y="2445107"/>
            <a:ext cx="585216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24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93270" y="3014067"/>
            <a:ext cx="419695" cy="561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173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1645F-874C-044D-B7EB-E92973B4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33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Функционал ошибки</a:t>
            </a:r>
            <a:endParaRPr lang="ru-RU" dirty="0"/>
          </a:p>
        </p:txBody>
      </p:sp>
      <p:grpSp>
        <p:nvGrpSpPr>
          <p:cNvPr id="13" name="Group 12"/>
          <p:cNvGrpSpPr/>
          <p:nvPr/>
        </p:nvGrpSpPr>
        <p:grpSpPr>
          <a:xfrm>
            <a:off x="2844801" y="1073779"/>
            <a:ext cx="5791200" cy="3689500"/>
            <a:chOff x="2844801" y="1073778"/>
            <a:chExt cx="5791200" cy="368950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8" b="5145"/>
            <a:stretch/>
          </p:blipFill>
          <p:spPr bwMode="auto">
            <a:xfrm>
              <a:off x="2844801" y="1073778"/>
              <a:ext cx="5791200" cy="368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377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>
                            <a:solidFill>
                              <a:srgbClr val="C00000"/>
                            </a:solidFill>
                            <a:latin typeface="Cambria Math" charset="0"/>
                            <a:sym typeface="Calibri"/>
                          </a:rPr>
                          <m:t>𝒃</m:t>
                        </m:r>
                      </m:oMath>
                    </m:oMathPara>
                  </a14:m>
                  <a:endParaRPr lang="en-US" sz="2000" kern="0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3486498" y="1238878"/>
              <a:ext cx="750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 hangingPunct="0"/>
              <a:r>
                <a:rPr lang="en-US" sz="2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MSE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4611133" y="3253835"/>
            <a:ext cx="585216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24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17948" y="3822795"/>
            <a:ext cx="561443" cy="4082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F4C29E-8CAD-AD43-8193-392C44A03239}"/>
                  </a:ext>
                </a:extLst>
              </p:cNvPr>
              <p:cNvSpPr txBox="1"/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hangingPunct="0"/>
                <a:r>
                  <a:rPr lang="en-US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MSE</a:t>
                </a:r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при фиксированном </a:t>
                </a:r>
                <a14:m>
                  <m:oMath xmlns:m="http://schemas.openxmlformats.org/officeDocument/2006/math">
                    <m:r>
                      <a:rPr lang="en-US" sz="2800" b="1" i="1" kern="0">
                        <a:solidFill>
                          <a:schemeClr val="tx1"/>
                        </a:solidFill>
                        <a:latin typeface="Cambria Math" charset="0"/>
                        <a:sym typeface="Calibri"/>
                      </a:rPr>
                      <m:t>𝒂</m:t>
                    </m:r>
                  </m:oMath>
                </a14:m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:</a:t>
                </a:r>
                <a:endParaRPr lang="en-US" sz="28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F4C29E-8CAD-AD43-8193-392C44A03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blipFill>
                <a:blip r:embed="rId6"/>
                <a:stretch>
                  <a:fillRect l="-2849" t="-9302" r="-1709" b="-302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E7EEA37-D2ED-DA44-8BD1-9A8E29185835}"/>
                  </a:ext>
                </a:extLst>
              </p:cNvPr>
              <p:cNvSpPr/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7" hangingPunct="0"/>
                <a:r>
                  <a:rPr lang="ru-RU" sz="32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𝑖</m:t>
                        </m:r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=1</m:t>
                        </m:r>
                      </m:sub>
                      <m:sup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sup>
                      <m:e>
                        <m:sSup>
                          <m:sSupPr>
                            <m:ctrlP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𝒂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𝒃</m:t>
                                </m:r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E7EEA37-D2ED-DA44-8BD1-9A8E29185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  <a:blipFill>
                <a:blip r:embed="rId7"/>
                <a:stretch>
                  <a:fillRect l="-7547" t="-85714" b="-1380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54CF3670-003F-004C-88D4-2030CC58793B}"/>
              </a:ext>
            </a:extLst>
          </p:cNvPr>
          <p:cNvSpPr/>
          <p:nvPr/>
        </p:nvSpPr>
        <p:spPr>
          <a:xfrm rot="16200000">
            <a:off x="8371296" y="5224571"/>
            <a:ext cx="190779" cy="1354991"/>
          </a:xfrm>
          <a:prstGeom prst="leftBrace">
            <a:avLst>
              <a:gd name="adj1" fmla="val 82179"/>
              <a:gd name="adj2" fmla="val 5098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latin typeface="Helvetica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40BA17-4ED9-C242-8F76-2BB61053871D}"/>
              </a:ext>
            </a:extLst>
          </p:cNvPr>
          <p:cNvSpPr/>
          <p:nvPr/>
        </p:nvSpPr>
        <p:spPr>
          <a:xfrm>
            <a:off x="7914978" y="5957106"/>
            <a:ext cx="1181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ru-RU" sz="2400" kern="0" dirty="0">
                <a:latin typeface="Calibri"/>
                <a:cs typeface="Calibri"/>
                <a:sym typeface="Calibri"/>
              </a:rPr>
              <a:t>модель</a:t>
            </a: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868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86C48-7AD3-9A45-A884-F588F391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34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Функционал ошибки</a:t>
            </a:r>
            <a:endParaRPr lang="ru-RU" dirty="0"/>
          </a:p>
        </p:txBody>
      </p:sp>
      <p:grpSp>
        <p:nvGrpSpPr>
          <p:cNvPr id="13" name="Group 12"/>
          <p:cNvGrpSpPr/>
          <p:nvPr/>
        </p:nvGrpSpPr>
        <p:grpSpPr>
          <a:xfrm>
            <a:off x="2844801" y="1073779"/>
            <a:ext cx="5791200" cy="3689500"/>
            <a:chOff x="2844801" y="1073778"/>
            <a:chExt cx="5791200" cy="368950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8" b="5145"/>
            <a:stretch/>
          </p:blipFill>
          <p:spPr bwMode="auto">
            <a:xfrm>
              <a:off x="2844801" y="1073778"/>
              <a:ext cx="5791200" cy="368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377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>
                            <a:solidFill>
                              <a:srgbClr val="C00000"/>
                            </a:solidFill>
                            <a:latin typeface="Cambria Math" charset="0"/>
                            <a:sym typeface="Calibri"/>
                          </a:rPr>
                          <m:t>𝒃</m:t>
                        </m:r>
                      </m:oMath>
                    </m:oMathPara>
                  </a14:m>
                  <a:endParaRPr lang="en-US" sz="2000" kern="0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3486498" y="1238878"/>
              <a:ext cx="750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 hangingPunct="0"/>
              <a:r>
                <a:rPr lang="en-US" sz="2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MSE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5585653" y="3879553"/>
            <a:ext cx="585216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24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3461" y="2318364"/>
            <a:ext cx="363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hangingPunct="0"/>
            <a:r>
              <a:rPr lang="ru-RU" sz="2400" b="1" kern="0" dirty="0">
                <a:latin typeface="Calibri"/>
                <a:cs typeface="Calibri"/>
                <a:sym typeface="Calibri"/>
              </a:rPr>
              <a:t>Градиентный спуск</a:t>
            </a:r>
            <a:r>
              <a:rPr lang="ru-RU" sz="2400" kern="0" dirty="0">
                <a:latin typeface="Calibri"/>
                <a:cs typeface="Calibri"/>
                <a:sym typeface="Calibri"/>
              </a:rPr>
              <a:t> - как будто катится мячик по поверхности</a:t>
            </a: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D2ED37-CB74-4D48-92EE-9CA74842ED82}"/>
                  </a:ext>
                </a:extLst>
              </p:cNvPr>
              <p:cNvSpPr txBox="1"/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hangingPunct="0"/>
                <a:r>
                  <a:rPr lang="en-US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MSE</a:t>
                </a:r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при фиксированном </a:t>
                </a:r>
                <a14:m>
                  <m:oMath xmlns:m="http://schemas.openxmlformats.org/officeDocument/2006/math">
                    <m:r>
                      <a:rPr lang="en-US" sz="2800" b="1" i="1" kern="0">
                        <a:solidFill>
                          <a:schemeClr val="tx1"/>
                        </a:solidFill>
                        <a:latin typeface="Cambria Math" charset="0"/>
                        <a:sym typeface="Calibri"/>
                      </a:rPr>
                      <m:t>𝒂</m:t>
                    </m:r>
                  </m:oMath>
                </a14:m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:</a:t>
                </a:r>
                <a:endParaRPr lang="en-US" sz="28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D2ED37-CB74-4D48-92EE-9CA74842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blipFill>
                <a:blip r:embed="rId6"/>
                <a:stretch>
                  <a:fillRect l="-2849" t="-9302" r="-1709" b="-302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F9CD73-C125-A14A-B168-736DE71064B9}"/>
                  </a:ext>
                </a:extLst>
              </p:cNvPr>
              <p:cNvSpPr/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7" hangingPunct="0"/>
                <a:r>
                  <a:rPr lang="ru-RU" sz="32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𝑖</m:t>
                        </m:r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=1</m:t>
                        </m:r>
                      </m:sub>
                      <m:sup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sup>
                      <m:e>
                        <m:sSup>
                          <m:sSupPr>
                            <m:ctrlP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𝒂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𝒃</m:t>
                                </m:r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F9CD73-C125-A14A-B168-736DE7106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  <a:blipFill>
                <a:blip r:embed="rId7"/>
                <a:stretch>
                  <a:fillRect l="-7547" t="-85714" b="-1380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689EE438-4E01-6044-9CB8-84750939B411}"/>
              </a:ext>
            </a:extLst>
          </p:cNvPr>
          <p:cNvSpPr/>
          <p:nvPr/>
        </p:nvSpPr>
        <p:spPr>
          <a:xfrm rot="16200000">
            <a:off x="8371296" y="5224571"/>
            <a:ext cx="190779" cy="1354991"/>
          </a:xfrm>
          <a:prstGeom prst="leftBrace">
            <a:avLst>
              <a:gd name="adj1" fmla="val 82179"/>
              <a:gd name="adj2" fmla="val 5098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latin typeface="Helvetica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3A9795-24A5-6B42-89C5-40715392EEFE}"/>
              </a:ext>
            </a:extLst>
          </p:cNvPr>
          <p:cNvSpPr/>
          <p:nvPr/>
        </p:nvSpPr>
        <p:spPr>
          <a:xfrm>
            <a:off x="7914978" y="5957106"/>
            <a:ext cx="1181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ru-RU" sz="2400" kern="0" dirty="0">
                <a:latin typeface="Calibri"/>
                <a:cs typeface="Calibri"/>
                <a:sym typeface="Calibri"/>
              </a:rPr>
              <a:t>модель</a:t>
            </a: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257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F4D8D-B478-E440-B15F-F140914D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6577F678-53B0-514E-90B2-A89CA67A67A1}" type="slidenum">
              <a:rPr lang="en-US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35</a:t>
            </a:fld>
            <a:endParaRPr lang="en-US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ru-RU" dirty="0"/>
                  <a:t>Величина шага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739" t="-26531" b="-44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0" y="1365875"/>
            <a:ext cx="6020459" cy="451534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70391" y="6356351"/>
            <a:ext cx="4184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en-US" sz="1200" kern="0" dirty="0">
                <a:solidFill>
                  <a:schemeClr val="bg1"/>
                </a:solidFill>
                <a:latin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https://hackernoon.com/life-is-gradient-descent-880c60ac1be8</a:t>
            </a:r>
            <a:endParaRPr lang="en-US" sz="1200" kern="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656E9F-0EC9-90E2-9F1F-391108A4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886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78" y="1365875"/>
            <a:ext cx="5983223" cy="448741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F4D8D-B478-E440-B15F-F140914D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6577F678-53B0-514E-90B2-A89CA67A67A1}" type="slidenum">
              <a:rPr lang="en-US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36</a:t>
            </a:fld>
            <a:endParaRPr lang="en-US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ru-RU" dirty="0"/>
                  <a:t>Величина шага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739" t="-26531" b="-44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0" y="1365875"/>
            <a:ext cx="6020459" cy="451534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70391" y="6356351"/>
            <a:ext cx="4184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en-US" sz="1200" kern="0" dirty="0">
                <a:solidFill>
                  <a:schemeClr val="bg1"/>
                </a:solidFill>
                <a:latin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https://hackernoon.com/life-is-gradient-descent-880c60ac1be8</a:t>
            </a:r>
            <a:endParaRPr lang="en-US" sz="1200" kern="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671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864259" y="6487044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86CB4B4D-7CA3-9044-876B-883B54F8677D}" type="slidenum">
              <a:rPr lang="uk-UA" kern="0">
                <a:latin typeface="Calibri"/>
                <a:cs typeface="Calibri"/>
                <a:sym typeface="Calibri"/>
              </a:rPr>
              <a:pPr defTabSz="914377" hangingPunct="0"/>
              <a:t>37</a:t>
            </a:fld>
            <a:endParaRPr lang="uk-UA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Демо: линейная регрессия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" y="1214329"/>
            <a:ext cx="12069717" cy="50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8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38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Линейная модель для классификации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5015" y="2374900"/>
          <a:ext cx="2057743" cy="3698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170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20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Ж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160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5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190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30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4275" name="Picture 3" descr="/Users/zian/Library/Group Containers/UBF8T346G9.Office/msoclip1/01/FEC60B71-5E60-2C48-9163-32525284CB6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17" y="1208411"/>
            <a:ext cx="8229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77181" y="381000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hangingPunct="0"/>
            <a:r>
              <a:rPr lang="ru-RU" sz="20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Модель хорошая?</a:t>
            </a:r>
            <a:endParaRPr lang="en-US" sz="20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40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39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Линейная модель для классификации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5015" y="2374900"/>
          <a:ext cx="2057743" cy="3698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170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20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Ж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160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5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190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30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5297" name="Picture 1" descr="/Users/zian/Library/Group Containers/UBF8T346G9.Office/msoclip1/01/B405AD34-FEC5-9142-AD74-81F7BBC776C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193800"/>
            <a:ext cx="7264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50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idx="1"/>
          </p:nvPr>
        </p:nvSpPr>
        <p:spPr>
          <a:xfrm>
            <a:off x="236516" y="1508371"/>
            <a:ext cx="10949225" cy="26000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r>
              <a:rPr lang="ru-RU" sz="2800" dirty="0"/>
              <a:t>Известны характеристики квартир в Москве</a:t>
            </a:r>
          </a:p>
          <a:p>
            <a:pPr>
              <a:defRPr sz="1600"/>
            </a:pPr>
            <a:r>
              <a:rPr lang="ru-RU" sz="2800" dirty="0"/>
              <a:t>Как по характеристикам определить рыночную стоимость квартиры?</a:t>
            </a:r>
            <a:endParaRPr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6023446" y="8705816"/>
            <a:ext cx="196527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pPr defTabSz="1219170"/>
            <a:r>
              <a:rPr sz="3400" dirty="0" err="1"/>
              <a:t>Пример</a:t>
            </a:r>
            <a:r>
              <a:rPr sz="3400" dirty="0"/>
              <a:t> </a:t>
            </a:r>
            <a:r>
              <a:rPr sz="3400" dirty="0" err="1"/>
              <a:t>задачи</a:t>
            </a:r>
            <a:endParaRPr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EECA2-9D28-E040-97B2-640993B7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977" y="3710262"/>
            <a:ext cx="4611187" cy="26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95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40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Уверенность в предсказании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5015" y="2374900"/>
          <a:ext cx="2057743" cy="3698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170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20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Ж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160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5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190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30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4275" name="Picture 3" descr="/Users/zian/Library/Group Containers/UBF8T346G9.Office/msoclip1/01/FEC60B71-5E60-2C48-9163-32525284CB6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17" y="1208411"/>
            <a:ext cx="8229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301661">
            <a:off x="5993801" y="1287222"/>
            <a:ext cx="525089" cy="4510007"/>
          </a:xfrm>
          <a:prstGeom prst="rect">
            <a:avLst/>
          </a:prstGeom>
          <a:solidFill>
            <a:srgbClr val="F5F141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5654" y="928708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Маленькая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 rot="1301661">
            <a:off x="6629148" y="1566927"/>
            <a:ext cx="525089" cy="4510007"/>
          </a:xfrm>
          <a:prstGeom prst="rect">
            <a:avLst/>
          </a:prstGeom>
          <a:solidFill>
            <a:srgbClr val="F5F141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493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41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Уверенность в предсказании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5015" y="2374900"/>
          <a:ext cx="2057743" cy="3698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170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20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Ж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160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5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190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30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4275" name="Picture 3" descr="/Users/zian/Library/Group Containers/UBF8T346G9.Office/msoclip1/01/FEC60B71-5E60-2C48-9163-32525284CB6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17" y="1208411"/>
            <a:ext cx="8229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 rot="1301661">
            <a:off x="5008393" y="990441"/>
            <a:ext cx="977196" cy="4510007"/>
          </a:xfrm>
          <a:prstGeom prst="rect">
            <a:avLst/>
          </a:prstGeom>
          <a:solidFill>
            <a:srgbClr val="F5F141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301661">
            <a:off x="7184878" y="1815967"/>
            <a:ext cx="931847" cy="4510007"/>
          </a:xfrm>
          <a:prstGeom prst="rect">
            <a:avLst/>
          </a:prstGeom>
          <a:solidFill>
            <a:srgbClr val="F5F141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8151" y="80712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Большая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1555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B3A57BD6-71FE-407A-A1B7-9E4112267E3D}" type="slidenum">
              <a:rPr lang="ru-RU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42</a:t>
            </a:fld>
            <a:endParaRPr lang="ru-RU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Линейные модели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283" y="1220755"/>
            <a:ext cx="110643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b="1" kern="0" dirty="0">
                <a:latin typeface="Calibri"/>
                <a:cs typeface="Calibri"/>
                <a:sym typeface="Calibri"/>
              </a:rPr>
              <a:t>Линейная модель </a:t>
            </a:r>
            <a:r>
              <a:rPr lang="ru-RU" sz="2400" kern="0" dirty="0">
                <a:latin typeface="Calibri"/>
                <a:cs typeface="Calibri"/>
                <a:sym typeface="Calibri"/>
              </a:rPr>
              <a:t>в общем виде суммирует значения всех признаков с некоторыми весами</a:t>
            </a:r>
          </a:p>
          <a:p>
            <a:pPr defTabSz="914377" hangingPunct="0"/>
            <a:r>
              <a:rPr lang="ru-RU" sz="2400" b="1" kern="0" dirty="0">
                <a:latin typeface="Calibri"/>
                <a:cs typeface="Calibri"/>
                <a:sym typeface="Calibri"/>
              </a:rPr>
              <a:t>Веса при признаках </a:t>
            </a:r>
            <a:r>
              <a:rPr lang="ru-RU" sz="2400" kern="0" dirty="0">
                <a:latin typeface="Calibri"/>
                <a:cs typeface="Calibri"/>
                <a:sym typeface="Calibri"/>
              </a:rPr>
              <a:t>— параметры, которые необходимо настраивать в процессе обучения</a:t>
            </a:r>
          </a:p>
          <a:p>
            <a:pPr marL="380990" indent="-380990" defTabSz="914377" hangingPunct="0">
              <a:buFont typeface="Arial" charset="0"/>
              <a:buChar char="•"/>
            </a:pPr>
            <a:endParaRPr lang="ru-RU" sz="2400" kern="0" dirty="0">
              <a:latin typeface="Calibri"/>
              <a:cs typeface="Calibri"/>
              <a:sym typeface="Calibri"/>
            </a:endParaRPr>
          </a:p>
          <a:p>
            <a:pPr defTabSz="914377" hangingPunct="0"/>
            <a:r>
              <a:rPr lang="ru-RU" sz="2400" b="1" kern="0" dirty="0">
                <a:latin typeface="Calibri"/>
                <a:cs typeface="Calibri"/>
                <a:sym typeface="Calibri"/>
              </a:rPr>
              <a:t>Плюсы:</a:t>
            </a: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400" kern="0" dirty="0">
                <a:latin typeface="Calibri"/>
                <a:cs typeface="Calibri"/>
                <a:sym typeface="Calibri"/>
              </a:rPr>
              <a:t>Линейные модели способны обучаться на сверхбольших выборках</a:t>
            </a: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400" kern="0" dirty="0">
                <a:latin typeface="Calibri"/>
                <a:cs typeface="Calibri"/>
                <a:sym typeface="Calibri"/>
              </a:rPr>
              <a:t>Могут работать на данных с большим количеством признаков (например, на текстах)</a:t>
            </a: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400" kern="0" dirty="0">
                <a:latin typeface="Calibri"/>
                <a:cs typeface="Calibri"/>
                <a:sym typeface="Calibri"/>
              </a:rPr>
              <a:t>Хорошо интерпретируются</a:t>
            </a:r>
          </a:p>
          <a:p>
            <a:pPr marL="380990" indent="-380990" defTabSz="914377" hangingPunct="0">
              <a:buFont typeface="Arial" charset="0"/>
              <a:buChar char="•"/>
            </a:pPr>
            <a:endParaRPr lang="ru-RU" sz="2400" kern="0" dirty="0">
              <a:latin typeface="Calibri"/>
              <a:cs typeface="Calibri"/>
              <a:sym typeface="Calibri"/>
            </a:endParaRPr>
          </a:p>
          <a:p>
            <a:pPr defTabSz="914377" hangingPunct="0"/>
            <a:r>
              <a:rPr lang="ru-RU" sz="2400" b="1" kern="0" dirty="0">
                <a:latin typeface="Calibri"/>
                <a:cs typeface="Calibri"/>
                <a:sym typeface="Calibri"/>
              </a:rPr>
              <a:t>Минусы:</a:t>
            </a:r>
            <a:endParaRPr lang="en-US" sz="2400" b="1" kern="0" dirty="0">
              <a:latin typeface="Calibri"/>
              <a:cs typeface="Calibri"/>
              <a:sym typeface="Calibri"/>
            </a:endParaRP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400" kern="0" dirty="0">
                <a:latin typeface="Calibri"/>
                <a:cs typeface="Calibri"/>
                <a:sym typeface="Calibri"/>
              </a:rPr>
              <a:t>Могут восстанавливать лишь линейные закономерности</a:t>
            </a:r>
            <a:endParaRPr lang="en-US" sz="2400" kern="0" dirty="0">
              <a:latin typeface="Calibri"/>
              <a:cs typeface="Calibri"/>
              <a:sym typeface="Calibri"/>
            </a:endParaRPr>
          </a:p>
          <a:p>
            <a:pPr marL="380990" indent="-380990" defTabSz="914377" hangingPunct="0">
              <a:buFont typeface="Arial" charset="0"/>
              <a:buChar char="•"/>
            </a:pP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052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Объект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 —</a:t>
            </a:r>
            <a:r>
              <a:rPr lang="ru-RU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для чего хотим делать предсказания</a:t>
            </a:r>
          </a:p>
          <a:p>
            <a:pPr lvl="1"/>
            <a:r>
              <a:rPr lang="ru-RU" dirty="0">
                <a:latin typeface="Calibri" charset="0"/>
                <a:ea typeface="Calibri" charset="0"/>
                <a:cs typeface="Calibri" charset="0"/>
              </a:rPr>
              <a:t>Конкретная квартира</a:t>
            </a:r>
          </a:p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Ответ, </a:t>
            </a:r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целевая переменная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—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что предсказываем</a:t>
            </a:r>
          </a:p>
          <a:p>
            <a:pPr lvl="1"/>
            <a:r>
              <a:rPr lang="ru-RU" dirty="0">
                <a:latin typeface="Calibri" charset="0"/>
                <a:ea typeface="Calibri" charset="0"/>
                <a:cs typeface="Calibri" charset="0"/>
              </a:rPr>
              <a:t>Стоимость квартиры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23446" y="8705816"/>
            <a:ext cx="196527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Обозначения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99F1D8-ECE3-C04C-A6C1-B0E04F1EB8C3}"/>
              </a:ext>
            </a:extLst>
          </p:cNvPr>
          <p:cNvSpPr/>
          <p:nvPr/>
        </p:nvSpPr>
        <p:spPr>
          <a:xfrm>
            <a:off x="1502979" y="4078014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Объект</a:t>
            </a:r>
            <a:endParaRPr lang="en-RU" sz="3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167B25-1AD6-0643-963C-14E4B27EE4FB}"/>
              </a:ext>
            </a:extLst>
          </p:cNvPr>
          <p:cNvSpPr/>
          <p:nvPr/>
        </p:nvSpPr>
        <p:spPr>
          <a:xfrm>
            <a:off x="6637283" y="4078014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Ответ</a:t>
            </a:r>
            <a:endParaRPr lang="en-RU" sz="32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CBE7239-80E4-7141-A0B9-EDF626741737}"/>
              </a:ext>
            </a:extLst>
          </p:cNvPr>
          <p:cNvSpPr/>
          <p:nvPr/>
        </p:nvSpPr>
        <p:spPr>
          <a:xfrm>
            <a:off x="4798390" y="4419599"/>
            <a:ext cx="1512656" cy="3363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4262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Обучающая выборка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—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 набор объектов, для которых известны правильные ответы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ru-RU" dirty="0">
                <a:latin typeface="Calibri" charset="0"/>
                <a:ea typeface="Calibri" charset="0"/>
                <a:cs typeface="Calibri" charset="0"/>
              </a:rPr>
              <a:t>Квартиры, для которых известна </a:t>
            </a:r>
            <a:r>
              <a:rPr lang="ru-RU" dirty="0"/>
              <a:t>рыночная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 стоимость</a:t>
            </a:r>
          </a:p>
          <a:p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23446" y="8705816"/>
            <a:ext cx="196527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Обозначения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A37CFE-FD2F-E045-B52A-B6CED28B7476}"/>
              </a:ext>
            </a:extLst>
          </p:cNvPr>
          <p:cNvSpPr/>
          <p:nvPr/>
        </p:nvSpPr>
        <p:spPr>
          <a:xfrm>
            <a:off x="1744716" y="2919248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Объект 1</a:t>
            </a:r>
            <a:endParaRPr lang="en-RU" sz="3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A29F6C-7382-6C40-ABC4-3F78571F3967}"/>
              </a:ext>
            </a:extLst>
          </p:cNvPr>
          <p:cNvSpPr/>
          <p:nvPr/>
        </p:nvSpPr>
        <p:spPr>
          <a:xfrm>
            <a:off x="6879020" y="2919248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Ответ 1</a:t>
            </a:r>
            <a:endParaRPr lang="en-RU" sz="3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9FEC2E5-D04E-514D-95BE-4E7BEFD747CC}"/>
              </a:ext>
            </a:extLst>
          </p:cNvPr>
          <p:cNvSpPr/>
          <p:nvPr/>
        </p:nvSpPr>
        <p:spPr>
          <a:xfrm>
            <a:off x="5040127" y="3260833"/>
            <a:ext cx="1512656" cy="3363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21B5AF-E584-E045-8AB9-8B38ADAAE5B5}"/>
              </a:ext>
            </a:extLst>
          </p:cNvPr>
          <p:cNvSpPr/>
          <p:nvPr/>
        </p:nvSpPr>
        <p:spPr>
          <a:xfrm>
            <a:off x="1744716" y="5137884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Объект </a:t>
            </a:r>
            <a:r>
              <a:rPr lang="en-US" sz="3200" dirty="0"/>
              <a:t>N</a:t>
            </a:r>
            <a:endParaRPr lang="en-RU" sz="3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5C3553-76B3-6A4B-9829-BAD6A0FCBE44}"/>
              </a:ext>
            </a:extLst>
          </p:cNvPr>
          <p:cNvSpPr/>
          <p:nvPr/>
        </p:nvSpPr>
        <p:spPr>
          <a:xfrm>
            <a:off x="6879020" y="5137884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Ответ </a:t>
            </a:r>
            <a:r>
              <a:rPr lang="en-US" sz="3200" dirty="0"/>
              <a:t>N</a:t>
            </a:r>
            <a:endParaRPr lang="en-RU" sz="32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4255DC9-110F-B44D-9636-92F65E5D24FE}"/>
              </a:ext>
            </a:extLst>
          </p:cNvPr>
          <p:cNvSpPr/>
          <p:nvPr/>
        </p:nvSpPr>
        <p:spPr>
          <a:xfrm>
            <a:off x="5040127" y="5479469"/>
            <a:ext cx="1512656" cy="3363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BAFA3-FEE0-D046-B692-11B0045D16A3}"/>
              </a:ext>
            </a:extLst>
          </p:cNvPr>
          <p:cNvSpPr txBox="1"/>
          <p:nvPr/>
        </p:nvSpPr>
        <p:spPr>
          <a:xfrm>
            <a:off x="5562256" y="4245929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3956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Объекты — абстрактные сущности, но компьютеры работают только с числами</a:t>
            </a:r>
          </a:p>
          <a:p>
            <a:r>
              <a:rPr lang="ru-RU" sz="2800" b="1" dirty="0"/>
              <a:t>Признаки</a:t>
            </a:r>
            <a:r>
              <a:rPr lang="ru-RU" sz="2800" dirty="0"/>
              <a:t>, факторы</a:t>
            </a:r>
            <a:r>
              <a:rPr lang="en-US" sz="2800" dirty="0"/>
              <a:t> — </a:t>
            </a:r>
            <a:r>
              <a:rPr lang="ru-RU" sz="2800" dirty="0"/>
              <a:t>числовые характеристики объектов</a:t>
            </a:r>
          </a:p>
          <a:p>
            <a:endParaRPr lang="ru-RU" sz="2800" dirty="0"/>
          </a:p>
          <a:p>
            <a:r>
              <a:rPr lang="ru-RU" sz="2800" b="1" dirty="0"/>
              <a:t>Специалист по анализу данных</a:t>
            </a:r>
            <a:r>
              <a:rPr lang="ru-RU" sz="2800" dirty="0"/>
              <a:t> </a:t>
            </a:r>
            <a:r>
              <a:rPr lang="en-US" sz="2800" dirty="0"/>
              <a:t>— </a:t>
            </a:r>
            <a:r>
              <a:rPr lang="ru-RU" sz="2800" dirty="0"/>
              <a:t>не эксперт в предметной области</a:t>
            </a:r>
          </a:p>
          <a:p>
            <a:r>
              <a:rPr lang="ru-RU" sz="2800" b="1" dirty="0"/>
              <a:t>Эксперты</a:t>
            </a:r>
            <a:r>
              <a:rPr lang="ru-RU" sz="2800" dirty="0"/>
              <a:t> нужны при формировании признаков</a:t>
            </a:r>
          </a:p>
          <a:p>
            <a:endParaRPr lang="ru-RU" sz="28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Признаки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1F1B74-2348-764E-B1CD-326E7C6F5724}"/>
              </a:ext>
            </a:extLst>
          </p:cNvPr>
          <p:cNvSpPr/>
          <p:nvPr/>
        </p:nvSpPr>
        <p:spPr>
          <a:xfrm>
            <a:off x="1786758" y="4340773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Объект</a:t>
            </a:r>
            <a:endParaRPr lang="en-RU" sz="3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89C040-EE72-9B40-84C7-418B592B56BA}"/>
              </a:ext>
            </a:extLst>
          </p:cNvPr>
          <p:cNvSpPr/>
          <p:nvPr/>
        </p:nvSpPr>
        <p:spPr>
          <a:xfrm>
            <a:off x="6921062" y="4340773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Ответ</a:t>
            </a:r>
            <a:endParaRPr lang="en-RU" sz="3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B497080-F5A0-2042-8B09-11B64DBC3C3B}"/>
              </a:ext>
            </a:extLst>
          </p:cNvPr>
          <p:cNvSpPr/>
          <p:nvPr/>
        </p:nvSpPr>
        <p:spPr>
          <a:xfrm rot="19936019">
            <a:off x="5058519" y="5692918"/>
            <a:ext cx="1512656" cy="3363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5D99BF-C58C-9C45-84B0-8970B7D1AF2F}"/>
              </a:ext>
            </a:extLst>
          </p:cNvPr>
          <p:cNvSpPr/>
          <p:nvPr/>
        </p:nvSpPr>
        <p:spPr>
          <a:xfrm>
            <a:off x="1786758" y="5706504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Признаки</a:t>
            </a:r>
            <a:endParaRPr lang="en-RU" sz="32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75E6A13-DEC5-EE44-B115-377B697B4B7D}"/>
              </a:ext>
            </a:extLst>
          </p:cNvPr>
          <p:cNvSpPr/>
          <p:nvPr/>
        </p:nvSpPr>
        <p:spPr>
          <a:xfrm rot="5400000">
            <a:off x="3108263" y="5398906"/>
            <a:ext cx="278865" cy="3363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071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rPr lang="ru-RU" dirty="0"/>
              <a:t>Для задачи про квартиры</a:t>
            </a:r>
            <a:r>
              <a:rPr dirty="0"/>
              <a:t>:</a:t>
            </a:r>
          </a:p>
          <a:p>
            <a:r>
              <a:rPr lang="ru-RU" dirty="0"/>
              <a:t>Свойства квартиры и дома</a:t>
            </a:r>
            <a:r>
              <a:rPr dirty="0"/>
              <a:t>:</a:t>
            </a:r>
            <a:endParaRPr lang="ru-RU" dirty="0"/>
          </a:p>
          <a:p>
            <a:pPr lvl="1"/>
            <a:r>
              <a:rPr lang="ru-RU" dirty="0"/>
              <a:t>Площадь, количество комнат, наличие балкона, жилая площадь</a:t>
            </a:r>
          </a:p>
          <a:p>
            <a:pPr lvl="1"/>
            <a:r>
              <a:rPr lang="ru-RU" dirty="0"/>
              <a:t>Год постройки дома, тип дома, наличие лифта</a:t>
            </a:r>
            <a:endParaRPr dirty="0"/>
          </a:p>
          <a:p>
            <a:r>
              <a:rPr lang="ru-RU" dirty="0"/>
              <a:t>Свойства расположения</a:t>
            </a:r>
            <a:r>
              <a:rPr dirty="0"/>
              <a:t>:</a:t>
            </a:r>
            <a:endParaRPr lang="ru-RU" dirty="0"/>
          </a:p>
          <a:p>
            <a:pPr lvl="1"/>
            <a:r>
              <a:rPr lang="ru-RU" dirty="0"/>
              <a:t>Расстояние до метро, до ближайшего супермаркета, до ближайшего парка, до ближайшей школы, наличие парковок рядом с домом</a:t>
            </a:r>
          </a:p>
          <a:p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pPr defTabSz="1219170"/>
            <a:r>
              <a:rPr sz="3400" dirty="0" err="1"/>
              <a:t>Признаки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5867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Придумать и собрать качественные признаки — большая задача</a:t>
            </a:r>
          </a:p>
          <a:p>
            <a:r>
              <a:rPr lang="ru-RU" dirty="0"/>
              <a:t>Качество признаков напрямую влияет на качество решения</a:t>
            </a:r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pPr defTabSz="1219170"/>
            <a:r>
              <a:rPr sz="3400" dirty="0" err="1"/>
              <a:t>Признаки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7341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rzrqw4uEW0r_gW98L4B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0CwDrxZEWXr370rvq.c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rzrqw4uEW0r_gW98L4B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0CwDrxZEWXr370rvq.cA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Тема Offic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BA70"/>
      </a:accent1>
      <a:accent2>
        <a:srgbClr val="2DC2A7"/>
      </a:accent2>
      <a:accent3>
        <a:srgbClr val="1D6964"/>
      </a:accent3>
      <a:accent4>
        <a:srgbClr val="1DA099"/>
      </a:accent4>
      <a:accent5>
        <a:srgbClr val="208468"/>
      </a:accent5>
      <a:accent6>
        <a:srgbClr val="0F7E8A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Тема Offic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BA70"/>
      </a:accent1>
      <a:accent2>
        <a:srgbClr val="2DC2A7"/>
      </a:accent2>
      <a:accent3>
        <a:srgbClr val="1D6964"/>
      </a:accent3>
      <a:accent4>
        <a:srgbClr val="1DA099"/>
      </a:accent4>
      <a:accent5>
        <a:srgbClr val="208468"/>
      </a:accent5>
      <a:accent6>
        <a:srgbClr val="0F7E8A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6576</TotalTime>
  <Words>1197</Words>
  <Application>Microsoft Office PowerPoint</Application>
  <PresentationFormat>Широкоэкранный</PresentationFormat>
  <Paragraphs>415</Paragraphs>
  <Slides>42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9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Courier New</vt:lpstr>
      <vt:lpstr>Helvetica</vt:lpstr>
      <vt:lpstr>SB Sans Display Light</vt:lpstr>
      <vt:lpstr>SB Sans Display Regular</vt:lpstr>
      <vt:lpstr>Wingdings</vt:lpstr>
      <vt:lpstr>Custom Design</vt:lpstr>
      <vt:lpstr>1_Custom Design</vt:lpstr>
      <vt:lpstr>2_Custom Design</vt:lpstr>
      <vt:lpstr>3_Custom Design</vt:lpstr>
      <vt:lpstr>4_Custom Design</vt:lpstr>
      <vt:lpstr>6_Custom Design</vt:lpstr>
      <vt:lpstr>2_Тема Office</vt:lpstr>
      <vt:lpstr>3_Тема Office</vt:lpstr>
      <vt:lpstr>1_Тема Office</vt:lpstr>
      <vt:lpstr>think-cell Slide</vt:lpstr>
      <vt:lpstr>Презентация PowerPoint</vt:lpstr>
      <vt:lpstr>Нормальное распределение</vt:lpstr>
      <vt:lpstr>Нормальное распределение</vt:lpstr>
      <vt:lpstr>Пример задачи</vt:lpstr>
      <vt:lpstr>Обозначения</vt:lpstr>
      <vt:lpstr>Обозначения</vt:lpstr>
      <vt:lpstr>Признаки</vt:lpstr>
      <vt:lpstr>Признаки</vt:lpstr>
      <vt:lpstr>Признаки</vt:lpstr>
      <vt:lpstr>Объект как строчка в таблице</vt:lpstr>
      <vt:lpstr>Алгоритм</vt:lpstr>
      <vt:lpstr>Алгоритм</vt:lpstr>
      <vt:lpstr>Алгоритм</vt:lpstr>
      <vt:lpstr>Алгоритм</vt:lpstr>
      <vt:lpstr>Функция потерь</vt:lpstr>
      <vt:lpstr>Функция потерь</vt:lpstr>
      <vt:lpstr>Обучение алгоритма</vt:lpstr>
      <vt:lpstr>Целевая переменная</vt:lpstr>
      <vt:lpstr>Как понять какие параметры оптимальные?</vt:lpstr>
      <vt:lpstr>Как происходит обучение</vt:lpstr>
      <vt:lpstr>Схема работы машинного обучения</vt:lpstr>
      <vt:lpstr>Обучение алгоритма</vt:lpstr>
      <vt:lpstr>Обучение алгоритма</vt:lpstr>
      <vt:lpstr>Обучение алгоритма</vt:lpstr>
      <vt:lpstr>Обучение алгоритма</vt:lpstr>
      <vt:lpstr>Обучение алгоритма</vt:lpstr>
      <vt:lpstr>Регрессия</vt:lpstr>
      <vt:lpstr>Линейная модель для регрессии</vt:lpstr>
      <vt:lpstr>Линейная модель для регрессии</vt:lpstr>
      <vt:lpstr>Линейная модель для регрессии</vt:lpstr>
      <vt:lpstr>Функционал ошибки</vt:lpstr>
      <vt:lpstr>Функционал ошибки</vt:lpstr>
      <vt:lpstr>Функционал ошибки</vt:lpstr>
      <vt:lpstr>Функционал ошибки</vt:lpstr>
      <vt:lpstr>Величина шага γ</vt:lpstr>
      <vt:lpstr>Величина шага γ</vt:lpstr>
      <vt:lpstr>Демо: линейная регрессия</vt:lpstr>
      <vt:lpstr>Линейная модель для классификации</vt:lpstr>
      <vt:lpstr>Линейная модель для классификации</vt:lpstr>
      <vt:lpstr>Уверенность в предсказании</vt:lpstr>
      <vt:lpstr>Уверенность в предсказании</vt:lpstr>
      <vt:lpstr>Линейные модели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анализ данных</dc:title>
  <dc:creator>Evgeny Sokolov</dc:creator>
  <cp:lastModifiedBy>Паршаков Петр Андреевич</cp:lastModifiedBy>
  <cp:revision>326</cp:revision>
  <cp:lastPrinted>2016-01-18T22:45:54Z</cp:lastPrinted>
  <dcterms:created xsi:type="dcterms:W3CDTF">2016-01-10T22:08:56Z</dcterms:created>
  <dcterms:modified xsi:type="dcterms:W3CDTF">2025-09-25T06:39:07Z</dcterms:modified>
</cp:coreProperties>
</file>